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7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12" autoAdjust="0"/>
    <p:restoredTop sz="94660"/>
  </p:normalViewPr>
  <p:slideViewPr>
    <p:cSldViewPr snapToGrid="0">
      <p:cViewPr>
        <p:scale>
          <a:sx n="104" d="100"/>
          <a:sy n="104" d="100"/>
        </p:scale>
        <p:origin x="-206" y="-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4.xml.rels><?xml version="1.0" encoding="UTF-8" standalone="yes"?>
<Relationships xmlns="http://schemas.openxmlformats.org/package/2006/relationships"><Relationship Id="rId2" Type="http://schemas.openxmlformats.org/officeDocument/2006/relationships/hyperlink" Target="https://geology.com/minerals/spinel.shtml" TargetMode="External"/><Relationship Id="rId1" Type="http://schemas.openxmlformats.org/officeDocument/2006/relationships/hyperlink" Target="http://nevada-outback-gems.com/mineral_information/Spinel_mineral_info.htm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DC31E8-90BE-4C18-B7CF-BFF33CD52698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FAB103D-7D71-4924-937A-4850FD79AD41}">
      <dgm:prSet/>
      <dgm:spPr/>
      <dgm:t>
        <a:bodyPr/>
        <a:lstStyle/>
        <a:p>
          <a:r>
            <a:rPr lang="en-US" dirty="0"/>
            <a:t>Isotropic Mineral, behaves same in all directions</a:t>
          </a:r>
        </a:p>
      </dgm:t>
    </dgm:pt>
    <dgm:pt modelId="{5A561B7A-78FC-40EA-AC18-C056AFFF9E47}" type="parTrans" cxnId="{5BADA384-35D8-4E5C-8BF2-AFAE32250F47}">
      <dgm:prSet/>
      <dgm:spPr/>
      <dgm:t>
        <a:bodyPr/>
        <a:lstStyle/>
        <a:p>
          <a:endParaRPr lang="en-US"/>
        </a:p>
      </dgm:t>
    </dgm:pt>
    <dgm:pt modelId="{A21DBB49-4F83-48B1-AE37-7CDC0792955E}" type="sibTrans" cxnId="{5BADA384-35D8-4E5C-8BF2-AFAE32250F47}">
      <dgm:prSet/>
      <dgm:spPr/>
      <dgm:t>
        <a:bodyPr/>
        <a:lstStyle/>
        <a:p>
          <a:endParaRPr lang="en-US"/>
        </a:p>
      </dgm:t>
    </dgm:pt>
    <dgm:pt modelId="{0B8B6A34-3B5F-4CCC-9C22-AF36925495FA}">
      <dgm:prSet/>
      <dgm:spPr/>
      <dgm:t>
        <a:bodyPr/>
        <a:lstStyle/>
        <a:p>
          <a:r>
            <a:rPr lang="en-US" dirty="0"/>
            <a:t>Refractive Index: n=1.719 </a:t>
          </a:r>
        </a:p>
      </dgm:t>
    </dgm:pt>
    <dgm:pt modelId="{3674186F-D39C-45BF-A38C-F816AA484C15}" type="parTrans" cxnId="{BC7F4ABD-8225-4636-90C3-3C44303232F0}">
      <dgm:prSet/>
      <dgm:spPr/>
      <dgm:t>
        <a:bodyPr/>
        <a:lstStyle/>
        <a:p>
          <a:endParaRPr lang="en-US"/>
        </a:p>
      </dgm:t>
    </dgm:pt>
    <dgm:pt modelId="{121AB014-C951-4E45-A12D-6AECA5D006F1}" type="sibTrans" cxnId="{BC7F4ABD-8225-4636-90C3-3C44303232F0}">
      <dgm:prSet/>
      <dgm:spPr/>
      <dgm:t>
        <a:bodyPr/>
        <a:lstStyle/>
        <a:p>
          <a:endParaRPr lang="en-US"/>
        </a:p>
      </dgm:t>
    </dgm:pt>
    <dgm:pt modelId="{67B3073C-D585-4C0E-AF1D-8246FEBFBC41}">
      <dgm:prSet/>
      <dgm:spPr/>
      <dgm:t>
        <a:bodyPr/>
        <a:lstStyle/>
        <a:p>
          <a:r>
            <a:rPr lang="en-US"/>
            <a:t>Because it is isotropic, no birefringence or pleochroism</a:t>
          </a:r>
        </a:p>
      </dgm:t>
    </dgm:pt>
    <dgm:pt modelId="{5FCADEFB-7A91-4892-8ADA-5E5EBD0C3546}" type="parTrans" cxnId="{EC7C2AE0-8A99-49FE-9479-7E33B0E2C454}">
      <dgm:prSet/>
      <dgm:spPr/>
      <dgm:t>
        <a:bodyPr/>
        <a:lstStyle/>
        <a:p>
          <a:endParaRPr lang="en-US"/>
        </a:p>
      </dgm:t>
    </dgm:pt>
    <dgm:pt modelId="{32FDCB22-91DA-4A06-8C89-C813462303B0}" type="sibTrans" cxnId="{EC7C2AE0-8A99-49FE-9479-7E33B0E2C454}">
      <dgm:prSet/>
      <dgm:spPr/>
      <dgm:t>
        <a:bodyPr/>
        <a:lstStyle/>
        <a:p>
          <a:endParaRPr lang="en-US"/>
        </a:p>
      </dgm:t>
    </dgm:pt>
    <dgm:pt modelId="{B13CC68C-0E24-44FE-94F5-6FA0B5874167}" type="pres">
      <dgm:prSet presAssocID="{37DC31E8-90BE-4C18-B7CF-BFF33CD5269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FC1952C-8B6C-4C14-9DE6-763F8574ED71}" type="pres">
      <dgm:prSet presAssocID="{7FAB103D-7D71-4924-937A-4850FD79AD41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110AD1-95E5-4A38-AC46-32CF78D3A81C}" type="pres">
      <dgm:prSet presAssocID="{A21DBB49-4F83-48B1-AE37-7CDC0792955E}" presName="spacer" presStyleCnt="0"/>
      <dgm:spPr/>
    </dgm:pt>
    <dgm:pt modelId="{8A88B596-4701-4EA9-B7EB-55B275D34CB7}" type="pres">
      <dgm:prSet presAssocID="{0B8B6A34-3B5F-4CCC-9C22-AF36925495F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422E02-5708-4FB1-8C9A-572A4C12CFD9}" type="pres">
      <dgm:prSet presAssocID="{121AB014-C951-4E45-A12D-6AECA5D006F1}" presName="spacer" presStyleCnt="0"/>
      <dgm:spPr/>
    </dgm:pt>
    <dgm:pt modelId="{357BDE77-C575-477C-AA32-3765524F00F0}" type="pres">
      <dgm:prSet presAssocID="{67B3073C-D585-4C0E-AF1D-8246FEBFBC41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C7C2AE0-8A99-49FE-9479-7E33B0E2C454}" srcId="{37DC31E8-90BE-4C18-B7CF-BFF33CD52698}" destId="{67B3073C-D585-4C0E-AF1D-8246FEBFBC41}" srcOrd="2" destOrd="0" parTransId="{5FCADEFB-7A91-4892-8ADA-5E5EBD0C3546}" sibTransId="{32FDCB22-91DA-4A06-8C89-C813462303B0}"/>
    <dgm:cxn modelId="{2C398EEF-4C35-4E80-AC48-A0715869776F}" type="presOf" srcId="{7FAB103D-7D71-4924-937A-4850FD79AD41}" destId="{2FC1952C-8B6C-4C14-9DE6-763F8574ED71}" srcOrd="0" destOrd="0" presId="urn:microsoft.com/office/officeart/2005/8/layout/vList2"/>
    <dgm:cxn modelId="{5BADA384-35D8-4E5C-8BF2-AFAE32250F47}" srcId="{37DC31E8-90BE-4C18-B7CF-BFF33CD52698}" destId="{7FAB103D-7D71-4924-937A-4850FD79AD41}" srcOrd="0" destOrd="0" parTransId="{5A561B7A-78FC-40EA-AC18-C056AFFF9E47}" sibTransId="{A21DBB49-4F83-48B1-AE37-7CDC0792955E}"/>
    <dgm:cxn modelId="{9EA24D3B-3046-4F11-BE8F-F2C46E52B9DE}" type="presOf" srcId="{37DC31E8-90BE-4C18-B7CF-BFF33CD52698}" destId="{B13CC68C-0E24-44FE-94F5-6FA0B5874167}" srcOrd="0" destOrd="0" presId="urn:microsoft.com/office/officeart/2005/8/layout/vList2"/>
    <dgm:cxn modelId="{D7F70660-9754-499F-8447-743A27027981}" type="presOf" srcId="{0B8B6A34-3B5F-4CCC-9C22-AF36925495FA}" destId="{8A88B596-4701-4EA9-B7EB-55B275D34CB7}" srcOrd="0" destOrd="0" presId="urn:microsoft.com/office/officeart/2005/8/layout/vList2"/>
    <dgm:cxn modelId="{E15C590F-7A57-4D65-BFBF-0EEAB2A1A1B8}" type="presOf" srcId="{67B3073C-D585-4C0E-AF1D-8246FEBFBC41}" destId="{357BDE77-C575-477C-AA32-3765524F00F0}" srcOrd="0" destOrd="0" presId="urn:microsoft.com/office/officeart/2005/8/layout/vList2"/>
    <dgm:cxn modelId="{BC7F4ABD-8225-4636-90C3-3C44303232F0}" srcId="{37DC31E8-90BE-4C18-B7CF-BFF33CD52698}" destId="{0B8B6A34-3B5F-4CCC-9C22-AF36925495FA}" srcOrd="1" destOrd="0" parTransId="{3674186F-D39C-45BF-A38C-F816AA484C15}" sibTransId="{121AB014-C951-4E45-A12D-6AECA5D006F1}"/>
    <dgm:cxn modelId="{D583DE9A-7FCE-4CF0-8A76-19B90B570C4C}" type="presParOf" srcId="{B13CC68C-0E24-44FE-94F5-6FA0B5874167}" destId="{2FC1952C-8B6C-4C14-9DE6-763F8574ED71}" srcOrd="0" destOrd="0" presId="urn:microsoft.com/office/officeart/2005/8/layout/vList2"/>
    <dgm:cxn modelId="{9D1787C6-F671-4BA1-930C-0184B4F121A2}" type="presParOf" srcId="{B13CC68C-0E24-44FE-94F5-6FA0B5874167}" destId="{28110AD1-95E5-4A38-AC46-32CF78D3A81C}" srcOrd="1" destOrd="0" presId="urn:microsoft.com/office/officeart/2005/8/layout/vList2"/>
    <dgm:cxn modelId="{AC0F0DB7-2BC0-4D79-9921-BB9FD69BCF38}" type="presParOf" srcId="{B13CC68C-0E24-44FE-94F5-6FA0B5874167}" destId="{8A88B596-4701-4EA9-B7EB-55B275D34CB7}" srcOrd="2" destOrd="0" presId="urn:microsoft.com/office/officeart/2005/8/layout/vList2"/>
    <dgm:cxn modelId="{650B2231-8C72-4BB6-A0BC-FE5AA0B41829}" type="presParOf" srcId="{B13CC68C-0E24-44FE-94F5-6FA0B5874167}" destId="{F0422E02-5708-4FB1-8C9A-572A4C12CFD9}" srcOrd="3" destOrd="0" presId="urn:microsoft.com/office/officeart/2005/8/layout/vList2"/>
    <dgm:cxn modelId="{A44640DB-AFDC-47E2-B94B-4F71B5D4D8FE}" type="presParOf" srcId="{B13CC68C-0E24-44FE-94F5-6FA0B5874167}" destId="{357BDE77-C575-477C-AA32-3765524F00F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85188F7-9BE7-468B-BB06-0A6AC964E58D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D0614F4-0F74-45C5-B52F-2F3392BAD6C7}">
      <dgm:prSet/>
      <dgm:spPr/>
      <dgm:t>
        <a:bodyPr/>
        <a:lstStyle/>
        <a:p>
          <a:r>
            <a:rPr lang="en-US" dirty="0"/>
            <a:t>For a long time red and blue </a:t>
          </a:r>
          <a:r>
            <a:rPr lang="en-US" dirty="0" err="1"/>
            <a:t>spinels</a:t>
          </a:r>
          <a:r>
            <a:rPr lang="en-US" dirty="0"/>
            <a:t> were always confused for rubies and sapphires</a:t>
          </a:r>
        </a:p>
      </dgm:t>
    </dgm:pt>
    <dgm:pt modelId="{B28675A6-6F69-4DD3-BAAF-59F9C6545D62}" type="parTrans" cxnId="{882EC08C-765D-4D0A-8EAB-6700DF0255C9}">
      <dgm:prSet/>
      <dgm:spPr/>
      <dgm:t>
        <a:bodyPr/>
        <a:lstStyle/>
        <a:p>
          <a:endParaRPr lang="en-US"/>
        </a:p>
      </dgm:t>
    </dgm:pt>
    <dgm:pt modelId="{29088859-904C-4AB3-831F-DA8559743569}" type="sibTrans" cxnId="{882EC08C-765D-4D0A-8EAB-6700DF0255C9}">
      <dgm:prSet/>
      <dgm:spPr/>
      <dgm:t>
        <a:bodyPr/>
        <a:lstStyle/>
        <a:p>
          <a:endParaRPr lang="en-US"/>
        </a:p>
      </dgm:t>
    </dgm:pt>
    <dgm:pt modelId="{78A7CDAF-0FB4-4566-82CB-90CD5971B575}">
      <dgm:prSet/>
      <dgm:spPr/>
      <dgm:t>
        <a:bodyPr/>
        <a:lstStyle/>
        <a:p>
          <a:r>
            <a:rPr lang="en-US"/>
            <a:t>Forms under similar conditions and in the same rock units</a:t>
          </a:r>
        </a:p>
      </dgm:t>
    </dgm:pt>
    <dgm:pt modelId="{F30F9722-FEEA-4D64-A916-25120C0F1A5B}" type="parTrans" cxnId="{D7DE13DD-D3CC-45B0-B2CF-4BBDC926413F}">
      <dgm:prSet/>
      <dgm:spPr/>
      <dgm:t>
        <a:bodyPr/>
        <a:lstStyle/>
        <a:p>
          <a:endParaRPr lang="en-US"/>
        </a:p>
      </dgm:t>
    </dgm:pt>
    <dgm:pt modelId="{8B4E5F15-FE83-4B47-B359-D7467B04A61B}" type="sibTrans" cxnId="{D7DE13DD-D3CC-45B0-B2CF-4BBDC926413F}">
      <dgm:prSet/>
      <dgm:spPr/>
      <dgm:t>
        <a:bodyPr/>
        <a:lstStyle/>
        <a:p>
          <a:endParaRPr lang="en-US"/>
        </a:p>
      </dgm:t>
    </dgm:pt>
    <dgm:pt modelId="{8E6FE0FF-4283-4DC3-AEC5-27BBFE52D8E0}">
      <dgm:prSet/>
      <dgm:spPr/>
      <dgm:t>
        <a:bodyPr/>
        <a:lstStyle/>
        <a:p>
          <a:r>
            <a:rPr lang="en-US"/>
            <a:t>Ruby and sapphire are made from corundum. Ancient gem traders didn’t know spinel and corundum are different</a:t>
          </a:r>
        </a:p>
      </dgm:t>
    </dgm:pt>
    <dgm:pt modelId="{DF4BC63B-C5AC-46AB-A6AE-6CEF4224FB39}" type="parTrans" cxnId="{59ED149E-583F-437D-B9CC-21E20B07D73A}">
      <dgm:prSet/>
      <dgm:spPr/>
      <dgm:t>
        <a:bodyPr/>
        <a:lstStyle/>
        <a:p>
          <a:endParaRPr lang="en-US"/>
        </a:p>
      </dgm:t>
    </dgm:pt>
    <dgm:pt modelId="{72CEB646-7FC6-4794-B4CE-B03406121814}" type="sibTrans" cxnId="{59ED149E-583F-437D-B9CC-21E20B07D73A}">
      <dgm:prSet/>
      <dgm:spPr/>
      <dgm:t>
        <a:bodyPr/>
        <a:lstStyle/>
        <a:p>
          <a:endParaRPr lang="en-US"/>
        </a:p>
      </dgm:t>
    </dgm:pt>
    <dgm:pt modelId="{48437F0E-3EF4-4456-8345-6AB4DB7E7308}">
      <dgm:prSet/>
      <dgm:spPr/>
      <dgm:t>
        <a:bodyPr/>
        <a:lstStyle/>
        <a:p>
          <a:r>
            <a:rPr lang="en-US"/>
            <a:t>They thought every red gemstone was a ruby and every blue a sapphire</a:t>
          </a:r>
        </a:p>
      </dgm:t>
    </dgm:pt>
    <dgm:pt modelId="{5A0E4E50-4875-467D-BA1A-A184FF439236}" type="parTrans" cxnId="{89CAE70B-462E-4333-B596-AEF3894605B7}">
      <dgm:prSet/>
      <dgm:spPr/>
      <dgm:t>
        <a:bodyPr/>
        <a:lstStyle/>
        <a:p>
          <a:endParaRPr lang="en-US"/>
        </a:p>
      </dgm:t>
    </dgm:pt>
    <dgm:pt modelId="{A9F8B54E-7630-4428-B3CD-A2C89D690FF6}" type="sibTrans" cxnId="{89CAE70B-462E-4333-B596-AEF3894605B7}">
      <dgm:prSet/>
      <dgm:spPr/>
      <dgm:t>
        <a:bodyPr/>
        <a:lstStyle/>
        <a:p>
          <a:endParaRPr lang="en-US"/>
        </a:p>
      </dgm:t>
    </dgm:pt>
    <dgm:pt modelId="{263E011A-EA8B-4154-9B86-BA9FF57331B1}">
      <dgm:prSet/>
      <dgm:spPr/>
      <dgm:t>
        <a:bodyPr/>
        <a:lstStyle/>
        <a:p>
          <a:r>
            <a:rPr lang="en-US" dirty="0"/>
            <a:t>The Black Prince’s Ruby is a famous spinel misidentified as a ruby</a:t>
          </a:r>
        </a:p>
      </dgm:t>
    </dgm:pt>
    <dgm:pt modelId="{9CA7ADE4-229E-4FB6-B52E-87682D224C42}" type="parTrans" cxnId="{2EB51351-9A8B-4568-A0F2-79187C3F7921}">
      <dgm:prSet/>
      <dgm:spPr/>
      <dgm:t>
        <a:bodyPr/>
        <a:lstStyle/>
        <a:p>
          <a:endParaRPr lang="en-US"/>
        </a:p>
      </dgm:t>
    </dgm:pt>
    <dgm:pt modelId="{B1888E3B-9942-4F47-BFBD-9DD90F089669}" type="sibTrans" cxnId="{2EB51351-9A8B-4568-A0F2-79187C3F7921}">
      <dgm:prSet/>
      <dgm:spPr/>
      <dgm:t>
        <a:bodyPr/>
        <a:lstStyle/>
        <a:p>
          <a:endParaRPr lang="en-US"/>
        </a:p>
      </dgm:t>
    </dgm:pt>
    <dgm:pt modelId="{10C0F486-7296-4B6C-ADF6-5971C63F3C41}" type="pres">
      <dgm:prSet presAssocID="{E85188F7-9BE7-468B-BB06-0A6AC964E58D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892A42E-DA8E-458B-B65B-C6CE1CF32FB2}" type="pres">
      <dgm:prSet presAssocID="{E85188F7-9BE7-468B-BB06-0A6AC964E58D}" presName="dummyMaxCanvas" presStyleCnt="0">
        <dgm:presLayoutVars/>
      </dgm:prSet>
      <dgm:spPr/>
    </dgm:pt>
    <dgm:pt modelId="{04ABAFE3-4316-4731-BD8D-AB165452100F}" type="pres">
      <dgm:prSet presAssocID="{E85188F7-9BE7-468B-BB06-0A6AC964E58D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32632F-E73C-4931-B6F4-4A5DB2B6B719}" type="pres">
      <dgm:prSet presAssocID="{E85188F7-9BE7-468B-BB06-0A6AC964E58D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B0BC3B-C415-4E99-9FC4-7A39830B7370}" type="pres">
      <dgm:prSet presAssocID="{E85188F7-9BE7-468B-BB06-0A6AC964E58D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D58801-D04A-4912-BE9B-D4E82A03949A}" type="pres">
      <dgm:prSet presAssocID="{E85188F7-9BE7-468B-BB06-0A6AC964E58D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CC4635-CDF9-4BF5-BBFA-1C0DD6AFC5BD}" type="pres">
      <dgm:prSet presAssocID="{E85188F7-9BE7-468B-BB06-0A6AC964E58D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ED91B7-58A3-467E-904F-15CD369FA8C6}" type="pres">
      <dgm:prSet presAssocID="{E85188F7-9BE7-468B-BB06-0A6AC964E58D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9CA2D4-0DB6-4287-8DFC-ADF1992C9643}" type="pres">
      <dgm:prSet presAssocID="{E85188F7-9BE7-468B-BB06-0A6AC964E58D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6A1E56-222A-4E65-A259-2BBDD32C1DF2}" type="pres">
      <dgm:prSet presAssocID="{E85188F7-9BE7-468B-BB06-0A6AC964E58D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DDD339-BC25-4671-AF9F-00C87275AC92}" type="pres">
      <dgm:prSet presAssocID="{E85188F7-9BE7-468B-BB06-0A6AC964E58D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D152B1-5512-4819-B2F2-BEBC3E9A8493}" type="pres">
      <dgm:prSet presAssocID="{E85188F7-9BE7-468B-BB06-0A6AC964E58D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8A2E8B-3530-4F75-B44C-936181A249B9}" type="pres">
      <dgm:prSet presAssocID="{E85188F7-9BE7-468B-BB06-0A6AC964E58D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6FC16D-AA1A-43D7-AFDE-8372252B7158}" type="pres">
      <dgm:prSet presAssocID="{E85188F7-9BE7-468B-BB06-0A6AC964E58D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36F6E4-D12E-4D21-B5C6-C11E32664B60}" type="pres">
      <dgm:prSet presAssocID="{E85188F7-9BE7-468B-BB06-0A6AC964E58D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74A988-C91E-4C03-B002-0F292AA5FA15}" type="pres">
      <dgm:prSet presAssocID="{E85188F7-9BE7-468B-BB06-0A6AC964E58D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BE9F3AC-0B4D-43C4-90DE-6E712D685824}" type="presOf" srcId="{29088859-904C-4AB3-831F-DA8559743569}" destId="{19ED91B7-58A3-467E-904F-15CD369FA8C6}" srcOrd="0" destOrd="0" presId="urn:microsoft.com/office/officeart/2005/8/layout/vProcess5"/>
    <dgm:cxn modelId="{59ED149E-583F-437D-B9CC-21E20B07D73A}" srcId="{E85188F7-9BE7-468B-BB06-0A6AC964E58D}" destId="{8E6FE0FF-4283-4DC3-AEC5-27BBFE52D8E0}" srcOrd="2" destOrd="0" parTransId="{DF4BC63B-C5AC-46AB-A6AE-6CEF4224FB39}" sibTransId="{72CEB646-7FC6-4794-B4CE-B03406121814}"/>
    <dgm:cxn modelId="{882EC08C-765D-4D0A-8EAB-6700DF0255C9}" srcId="{E85188F7-9BE7-468B-BB06-0A6AC964E58D}" destId="{2D0614F4-0F74-45C5-B52F-2F3392BAD6C7}" srcOrd="0" destOrd="0" parTransId="{B28675A6-6F69-4DD3-BAAF-59F9C6545D62}" sibTransId="{29088859-904C-4AB3-831F-DA8559743569}"/>
    <dgm:cxn modelId="{DCBF5ED9-D5A9-4A75-B21C-3431BE0401A4}" type="presOf" srcId="{E85188F7-9BE7-468B-BB06-0A6AC964E58D}" destId="{10C0F486-7296-4B6C-ADF6-5971C63F3C41}" srcOrd="0" destOrd="0" presId="urn:microsoft.com/office/officeart/2005/8/layout/vProcess5"/>
    <dgm:cxn modelId="{4B00C3D2-296B-4EDB-98C7-69ED82C7CFC4}" type="presOf" srcId="{2D0614F4-0F74-45C5-B52F-2F3392BAD6C7}" destId="{04ABAFE3-4316-4731-BD8D-AB165452100F}" srcOrd="0" destOrd="0" presId="urn:microsoft.com/office/officeart/2005/8/layout/vProcess5"/>
    <dgm:cxn modelId="{7CD41356-A63D-4630-9DF3-F2A609D51C3C}" type="presOf" srcId="{78A7CDAF-0FB4-4566-82CB-90CD5971B575}" destId="{178A2E8B-3530-4F75-B44C-936181A249B9}" srcOrd="1" destOrd="0" presId="urn:microsoft.com/office/officeart/2005/8/layout/vProcess5"/>
    <dgm:cxn modelId="{89CAE70B-462E-4333-B596-AEF3894605B7}" srcId="{E85188F7-9BE7-468B-BB06-0A6AC964E58D}" destId="{48437F0E-3EF4-4456-8345-6AB4DB7E7308}" srcOrd="3" destOrd="0" parTransId="{5A0E4E50-4875-467D-BA1A-A184FF439236}" sibTransId="{A9F8B54E-7630-4428-B3CD-A2C89D690FF6}"/>
    <dgm:cxn modelId="{8BFB6CAF-4A57-45B4-AC51-D9F7870E8894}" type="presOf" srcId="{78A7CDAF-0FB4-4566-82CB-90CD5971B575}" destId="{9E32632F-E73C-4931-B6F4-4A5DB2B6B719}" srcOrd="0" destOrd="0" presId="urn:microsoft.com/office/officeart/2005/8/layout/vProcess5"/>
    <dgm:cxn modelId="{2EB51351-9A8B-4568-A0F2-79187C3F7921}" srcId="{E85188F7-9BE7-468B-BB06-0A6AC964E58D}" destId="{263E011A-EA8B-4154-9B86-BA9FF57331B1}" srcOrd="4" destOrd="0" parTransId="{9CA7ADE4-229E-4FB6-B52E-87682D224C42}" sibTransId="{B1888E3B-9942-4F47-BFBD-9DD90F089669}"/>
    <dgm:cxn modelId="{7E181CC8-A154-440F-B8D3-8BDD267ECB10}" type="presOf" srcId="{72CEB646-7FC6-4794-B4CE-B03406121814}" destId="{F16A1E56-222A-4E65-A259-2BBDD32C1DF2}" srcOrd="0" destOrd="0" presId="urn:microsoft.com/office/officeart/2005/8/layout/vProcess5"/>
    <dgm:cxn modelId="{B5044F21-BD38-4580-9E38-FE8F034CD035}" type="presOf" srcId="{A9F8B54E-7630-4428-B3CD-A2C89D690FF6}" destId="{FEDDD339-BC25-4671-AF9F-00C87275AC92}" srcOrd="0" destOrd="0" presId="urn:microsoft.com/office/officeart/2005/8/layout/vProcess5"/>
    <dgm:cxn modelId="{BB84FE29-4C37-43B8-8DA3-1493F5DA978A}" type="presOf" srcId="{263E011A-EA8B-4154-9B86-BA9FF57331B1}" destId="{6CCC4635-CDF9-4BF5-BBFA-1C0DD6AFC5BD}" srcOrd="0" destOrd="0" presId="urn:microsoft.com/office/officeart/2005/8/layout/vProcess5"/>
    <dgm:cxn modelId="{D7DE13DD-D3CC-45B0-B2CF-4BBDC926413F}" srcId="{E85188F7-9BE7-468B-BB06-0A6AC964E58D}" destId="{78A7CDAF-0FB4-4566-82CB-90CD5971B575}" srcOrd="1" destOrd="0" parTransId="{F30F9722-FEEA-4D64-A916-25120C0F1A5B}" sibTransId="{8B4E5F15-FE83-4B47-B359-D7467B04A61B}"/>
    <dgm:cxn modelId="{88D35B8A-9C2D-40D8-A59A-78D5425C68C7}" type="presOf" srcId="{2D0614F4-0F74-45C5-B52F-2F3392BAD6C7}" destId="{7AD152B1-5512-4819-B2F2-BEBC3E9A8493}" srcOrd="1" destOrd="0" presId="urn:microsoft.com/office/officeart/2005/8/layout/vProcess5"/>
    <dgm:cxn modelId="{E6FB45E7-8F4D-4284-ADBE-291800C0BAB5}" type="presOf" srcId="{48437F0E-3EF4-4456-8345-6AB4DB7E7308}" destId="{E1D58801-D04A-4912-BE9B-D4E82A03949A}" srcOrd="0" destOrd="0" presId="urn:microsoft.com/office/officeart/2005/8/layout/vProcess5"/>
    <dgm:cxn modelId="{D411870D-E6C9-4E8F-8192-B28DC3B3B382}" type="presOf" srcId="{48437F0E-3EF4-4456-8345-6AB4DB7E7308}" destId="{0336F6E4-D12E-4D21-B5C6-C11E32664B60}" srcOrd="1" destOrd="0" presId="urn:microsoft.com/office/officeart/2005/8/layout/vProcess5"/>
    <dgm:cxn modelId="{8E30A548-07AF-4156-A1B5-7E42245CEBDD}" type="presOf" srcId="{8B4E5F15-FE83-4B47-B359-D7467B04A61B}" destId="{0B9CA2D4-0DB6-4287-8DFC-ADF1992C9643}" srcOrd="0" destOrd="0" presId="urn:microsoft.com/office/officeart/2005/8/layout/vProcess5"/>
    <dgm:cxn modelId="{8902A3E0-DD9B-4B3A-92F8-3976E7A7095B}" type="presOf" srcId="{263E011A-EA8B-4154-9B86-BA9FF57331B1}" destId="{6E74A988-C91E-4C03-B002-0F292AA5FA15}" srcOrd="1" destOrd="0" presId="urn:microsoft.com/office/officeart/2005/8/layout/vProcess5"/>
    <dgm:cxn modelId="{36FBA22B-2AAC-4D38-BD44-EDF0C266CAED}" type="presOf" srcId="{8E6FE0FF-4283-4DC3-AEC5-27BBFE52D8E0}" destId="{1A6FC16D-AA1A-43D7-AFDE-8372252B7158}" srcOrd="1" destOrd="0" presId="urn:microsoft.com/office/officeart/2005/8/layout/vProcess5"/>
    <dgm:cxn modelId="{DE73A556-D0B0-46CA-A0A0-4B7789C34869}" type="presOf" srcId="{8E6FE0FF-4283-4DC3-AEC5-27BBFE52D8E0}" destId="{63B0BC3B-C415-4E99-9FC4-7A39830B7370}" srcOrd="0" destOrd="0" presId="urn:microsoft.com/office/officeart/2005/8/layout/vProcess5"/>
    <dgm:cxn modelId="{6C7EDBBE-C1B3-4CC6-BBE0-FF4D0820C5DD}" type="presParOf" srcId="{10C0F486-7296-4B6C-ADF6-5971C63F3C41}" destId="{8892A42E-DA8E-458B-B65B-C6CE1CF32FB2}" srcOrd="0" destOrd="0" presId="urn:microsoft.com/office/officeart/2005/8/layout/vProcess5"/>
    <dgm:cxn modelId="{FCDAA546-8A2E-413C-B753-2DF1709B364D}" type="presParOf" srcId="{10C0F486-7296-4B6C-ADF6-5971C63F3C41}" destId="{04ABAFE3-4316-4731-BD8D-AB165452100F}" srcOrd="1" destOrd="0" presId="urn:microsoft.com/office/officeart/2005/8/layout/vProcess5"/>
    <dgm:cxn modelId="{DF8D6CF1-1E23-4050-BC00-DA55D618CF14}" type="presParOf" srcId="{10C0F486-7296-4B6C-ADF6-5971C63F3C41}" destId="{9E32632F-E73C-4931-B6F4-4A5DB2B6B719}" srcOrd="2" destOrd="0" presId="urn:microsoft.com/office/officeart/2005/8/layout/vProcess5"/>
    <dgm:cxn modelId="{E611C858-A799-47EB-8CB1-1FC24D024D66}" type="presParOf" srcId="{10C0F486-7296-4B6C-ADF6-5971C63F3C41}" destId="{63B0BC3B-C415-4E99-9FC4-7A39830B7370}" srcOrd="3" destOrd="0" presId="urn:microsoft.com/office/officeart/2005/8/layout/vProcess5"/>
    <dgm:cxn modelId="{BCEB879A-6E22-4D51-82C5-17FFC3322370}" type="presParOf" srcId="{10C0F486-7296-4B6C-ADF6-5971C63F3C41}" destId="{E1D58801-D04A-4912-BE9B-D4E82A03949A}" srcOrd="4" destOrd="0" presId="urn:microsoft.com/office/officeart/2005/8/layout/vProcess5"/>
    <dgm:cxn modelId="{146E9FBE-9E8B-4376-A4C2-9E788E6239E0}" type="presParOf" srcId="{10C0F486-7296-4B6C-ADF6-5971C63F3C41}" destId="{6CCC4635-CDF9-4BF5-BBFA-1C0DD6AFC5BD}" srcOrd="5" destOrd="0" presId="urn:microsoft.com/office/officeart/2005/8/layout/vProcess5"/>
    <dgm:cxn modelId="{0F6761E7-A350-49C4-8761-0AC5662D1EEE}" type="presParOf" srcId="{10C0F486-7296-4B6C-ADF6-5971C63F3C41}" destId="{19ED91B7-58A3-467E-904F-15CD369FA8C6}" srcOrd="6" destOrd="0" presId="urn:microsoft.com/office/officeart/2005/8/layout/vProcess5"/>
    <dgm:cxn modelId="{06CB27C8-C84E-4556-A8E8-2843B34FF004}" type="presParOf" srcId="{10C0F486-7296-4B6C-ADF6-5971C63F3C41}" destId="{0B9CA2D4-0DB6-4287-8DFC-ADF1992C9643}" srcOrd="7" destOrd="0" presId="urn:microsoft.com/office/officeart/2005/8/layout/vProcess5"/>
    <dgm:cxn modelId="{8AAB8E7E-21F2-487A-8210-E32FEE27CD60}" type="presParOf" srcId="{10C0F486-7296-4B6C-ADF6-5971C63F3C41}" destId="{F16A1E56-222A-4E65-A259-2BBDD32C1DF2}" srcOrd="8" destOrd="0" presId="urn:microsoft.com/office/officeart/2005/8/layout/vProcess5"/>
    <dgm:cxn modelId="{46236F13-4EEB-4402-A3A2-61C6EAE61D60}" type="presParOf" srcId="{10C0F486-7296-4B6C-ADF6-5971C63F3C41}" destId="{FEDDD339-BC25-4671-AF9F-00C87275AC92}" srcOrd="9" destOrd="0" presId="urn:microsoft.com/office/officeart/2005/8/layout/vProcess5"/>
    <dgm:cxn modelId="{27702972-B147-44A3-BBC7-37C157EE5667}" type="presParOf" srcId="{10C0F486-7296-4B6C-ADF6-5971C63F3C41}" destId="{7AD152B1-5512-4819-B2F2-BEBC3E9A8493}" srcOrd="10" destOrd="0" presId="urn:microsoft.com/office/officeart/2005/8/layout/vProcess5"/>
    <dgm:cxn modelId="{BCDCC5A6-4CE1-4BE0-9688-42E06E8B9C37}" type="presParOf" srcId="{10C0F486-7296-4B6C-ADF6-5971C63F3C41}" destId="{178A2E8B-3530-4F75-B44C-936181A249B9}" srcOrd="11" destOrd="0" presId="urn:microsoft.com/office/officeart/2005/8/layout/vProcess5"/>
    <dgm:cxn modelId="{097446B3-8182-4143-A272-764FD6EB1062}" type="presParOf" srcId="{10C0F486-7296-4B6C-ADF6-5971C63F3C41}" destId="{1A6FC16D-AA1A-43D7-AFDE-8372252B7158}" srcOrd="12" destOrd="0" presId="urn:microsoft.com/office/officeart/2005/8/layout/vProcess5"/>
    <dgm:cxn modelId="{A43C7636-3273-4926-93E5-44260D45C392}" type="presParOf" srcId="{10C0F486-7296-4B6C-ADF6-5971C63F3C41}" destId="{0336F6E4-D12E-4D21-B5C6-C11E32664B60}" srcOrd="13" destOrd="0" presId="urn:microsoft.com/office/officeart/2005/8/layout/vProcess5"/>
    <dgm:cxn modelId="{4507C924-C722-480C-BD37-7ABAD6B2BB97}" type="presParOf" srcId="{10C0F486-7296-4B6C-ADF6-5971C63F3C41}" destId="{6E74A988-C91E-4C03-B002-0F292AA5FA15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85188F7-9BE7-468B-BB06-0A6AC964E58D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D0614F4-0F74-45C5-B52F-2F3392BAD6C7}">
      <dgm:prSet custT="1"/>
      <dgm:spPr/>
      <dgm:t>
        <a:bodyPr/>
        <a:lstStyle/>
        <a:p>
          <a:r>
            <a:rPr lang="en-US" sz="2000" dirty="0"/>
            <a:t>Spinel is a gemstone that comes in a wide variety of colors</a:t>
          </a:r>
        </a:p>
      </dgm:t>
    </dgm:pt>
    <dgm:pt modelId="{B28675A6-6F69-4DD3-BAAF-59F9C6545D62}" type="parTrans" cxnId="{882EC08C-765D-4D0A-8EAB-6700DF0255C9}">
      <dgm:prSet/>
      <dgm:spPr/>
      <dgm:t>
        <a:bodyPr/>
        <a:lstStyle/>
        <a:p>
          <a:endParaRPr lang="en-US"/>
        </a:p>
      </dgm:t>
    </dgm:pt>
    <dgm:pt modelId="{29088859-904C-4AB3-831F-DA8559743569}" type="sibTrans" cxnId="{882EC08C-765D-4D0A-8EAB-6700DF0255C9}">
      <dgm:prSet/>
      <dgm:spPr/>
      <dgm:t>
        <a:bodyPr/>
        <a:lstStyle/>
        <a:p>
          <a:endParaRPr lang="en-US"/>
        </a:p>
      </dgm:t>
    </dgm:pt>
    <dgm:pt modelId="{78A7CDAF-0FB4-4566-82CB-90CD5971B575}">
      <dgm:prSet custT="1"/>
      <dgm:spPr/>
      <dgm:t>
        <a:bodyPr/>
        <a:lstStyle/>
        <a:p>
          <a:r>
            <a:rPr lang="en-US" sz="1800" dirty="0"/>
            <a:t>The most desirable color is a deep red but red spinel is actually rarer than ruby</a:t>
          </a:r>
        </a:p>
      </dgm:t>
    </dgm:pt>
    <dgm:pt modelId="{F30F9722-FEEA-4D64-A916-25120C0F1A5B}" type="parTrans" cxnId="{D7DE13DD-D3CC-45B0-B2CF-4BBDC926413F}">
      <dgm:prSet/>
      <dgm:spPr/>
      <dgm:t>
        <a:bodyPr/>
        <a:lstStyle/>
        <a:p>
          <a:endParaRPr lang="en-US"/>
        </a:p>
      </dgm:t>
    </dgm:pt>
    <dgm:pt modelId="{8B4E5F15-FE83-4B47-B359-D7467B04A61B}" type="sibTrans" cxnId="{D7DE13DD-D3CC-45B0-B2CF-4BBDC926413F}">
      <dgm:prSet/>
      <dgm:spPr/>
      <dgm:t>
        <a:bodyPr/>
        <a:lstStyle/>
        <a:p>
          <a:endParaRPr lang="en-US"/>
        </a:p>
      </dgm:t>
    </dgm:pt>
    <dgm:pt modelId="{8E6FE0FF-4283-4DC3-AEC5-27BBFE52D8E0}">
      <dgm:prSet custT="1"/>
      <dgm:spPr/>
      <dgm:t>
        <a:bodyPr/>
        <a:lstStyle/>
        <a:p>
          <a:r>
            <a:rPr lang="en-US" sz="1800" dirty="0"/>
            <a:t>Despite this spinel is not valued as much as a gemstone as ruby (cost is about 30% lower)</a:t>
          </a:r>
        </a:p>
      </dgm:t>
    </dgm:pt>
    <dgm:pt modelId="{DF4BC63B-C5AC-46AB-A6AE-6CEF4224FB39}" type="parTrans" cxnId="{59ED149E-583F-437D-B9CC-21E20B07D73A}">
      <dgm:prSet/>
      <dgm:spPr/>
      <dgm:t>
        <a:bodyPr/>
        <a:lstStyle/>
        <a:p>
          <a:endParaRPr lang="en-US"/>
        </a:p>
      </dgm:t>
    </dgm:pt>
    <dgm:pt modelId="{72CEB646-7FC6-4794-B4CE-B03406121814}" type="sibTrans" cxnId="{59ED149E-583F-437D-B9CC-21E20B07D73A}">
      <dgm:prSet/>
      <dgm:spPr/>
      <dgm:t>
        <a:bodyPr/>
        <a:lstStyle/>
        <a:p>
          <a:endParaRPr lang="en-US"/>
        </a:p>
      </dgm:t>
    </dgm:pt>
    <dgm:pt modelId="{48437F0E-3EF4-4456-8345-6AB4DB7E7308}">
      <dgm:prSet custT="1"/>
      <dgm:spPr/>
      <dgm:t>
        <a:bodyPr/>
        <a:lstStyle/>
        <a:p>
          <a:r>
            <a:rPr lang="en-US" sz="1800" dirty="0"/>
            <a:t>Gem quality spinel can be easily synthesized and made into any color in a lab</a:t>
          </a:r>
        </a:p>
      </dgm:t>
    </dgm:pt>
    <dgm:pt modelId="{5A0E4E50-4875-467D-BA1A-A184FF439236}" type="parTrans" cxnId="{89CAE70B-462E-4333-B596-AEF3894605B7}">
      <dgm:prSet/>
      <dgm:spPr/>
      <dgm:t>
        <a:bodyPr/>
        <a:lstStyle/>
        <a:p>
          <a:endParaRPr lang="en-US"/>
        </a:p>
      </dgm:t>
    </dgm:pt>
    <dgm:pt modelId="{A9F8B54E-7630-4428-B3CD-A2C89D690FF6}" type="sibTrans" cxnId="{89CAE70B-462E-4333-B596-AEF3894605B7}">
      <dgm:prSet/>
      <dgm:spPr/>
      <dgm:t>
        <a:bodyPr/>
        <a:lstStyle/>
        <a:p>
          <a:endParaRPr lang="en-US"/>
        </a:p>
      </dgm:t>
    </dgm:pt>
    <dgm:pt modelId="{263E011A-EA8B-4154-9B86-BA9FF57331B1}">
      <dgm:prSet/>
      <dgm:spPr/>
      <dgm:t>
        <a:bodyPr/>
        <a:lstStyle/>
        <a:p>
          <a:endParaRPr lang="en-US" dirty="0"/>
        </a:p>
      </dgm:t>
    </dgm:pt>
    <dgm:pt modelId="{9CA7ADE4-229E-4FB6-B52E-87682D224C42}" type="parTrans" cxnId="{2EB51351-9A8B-4568-A0F2-79187C3F7921}">
      <dgm:prSet/>
      <dgm:spPr/>
      <dgm:t>
        <a:bodyPr/>
        <a:lstStyle/>
        <a:p>
          <a:endParaRPr lang="en-US"/>
        </a:p>
      </dgm:t>
    </dgm:pt>
    <dgm:pt modelId="{B1888E3B-9942-4F47-BFBD-9DD90F089669}" type="sibTrans" cxnId="{2EB51351-9A8B-4568-A0F2-79187C3F7921}">
      <dgm:prSet/>
      <dgm:spPr/>
      <dgm:t>
        <a:bodyPr/>
        <a:lstStyle/>
        <a:p>
          <a:endParaRPr lang="en-US"/>
        </a:p>
      </dgm:t>
    </dgm:pt>
    <dgm:pt modelId="{10C0F486-7296-4B6C-ADF6-5971C63F3C41}" type="pres">
      <dgm:prSet presAssocID="{E85188F7-9BE7-468B-BB06-0A6AC964E58D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892A42E-DA8E-458B-B65B-C6CE1CF32FB2}" type="pres">
      <dgm:prSet presAssocID="{E85188F7-9BE7-468B-BB06-0A6AC964E58D}" presName="dummyMaxCanvas" presStyleCnt="0">
        <dgm:presLayoutVars/>
      </dgm:prSet>
      <dgm:spPr/>
    </dgm:pt>
    <dgm:pt modelId="{04ABAFE3-4316-4731-BD8D-AB165452100F}" type="pres">
      <dgm:prSet presAssocID="{E85188F7-9BE7-468B-BB06-0A6AC964E58D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32632F-E73C-4931-B6F4-4A5DB2B6B719}" type="pres">
      <dgm:prSet presAssocID="{E85188F7-9BE7-468B-BB06-0A6AC964E58D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B0BC3B-C415-4E99-9FC4-7A39830B7370}" type="pres">
      <dgm:prSet presAssocID="{E85188F7-9BE7-468B-BB06-0A6AC964E58D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D58801-D04A-4912-BE9B-D4E82A03949A}" type="pres">
      <dgm:prSet presAssocID="{E85188F7-9BE7-468B-BB06-0A6AC964E58D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CC4635-CDF9-4BF5-BBFA-1C0DD6AFC5BD}" type="pres">
      <dgm:prSet presAssocID="{E85188F7-9BE7-468B-BB06-0A6AC964E58D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ED91B7-58A3-467E-904F-15CD369FA8C6}" type="pres">
      <dgm:prSet presAssocID="{E85188F7-9BE7-468B-BB06-0A6AC964E58D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9CA2D4-0DB6-4287-8DFC-ADF1992C9643}" type="pres">
      <dgm:prSet presAssocID="{E85188F7-9BE7-468B-BB06-0A6AC964E58D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6A1E56-222A-4E65-A259-2BBDD32C1DF2}" type="pres">
      <dgm:prSet presAssocID="{E85188F7-9BE7-468B-BB06-0A6AC964E58D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DDD339-BC25-4671-AF9F-00C87275AC92}" type="pres">
      <dgm:prSet presAssocID="{E85188F7-9BE7-468B-BB06-0A6AC964E58D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D152B1-5512-4819-B2F2-BEBC3E9A8493}" type="pres">
      <dgm:prSet presAssocID="{E85188F7-9BE7-468B-BB06-0A6AC964E58D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8A2E8B-3530-4F75-B44C-936181A249B9}" type="pres">
      <dgm:prSet presAssocID="{E85188F7-9BE7-468B-BB06-0A6AC964E58D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6FC16D-AA1A-43D7-AFDE-8372252B7158}" type="pres">
      <dgm:prSet presAssocID="{E85188F7-9BE7-468B-BB06-0A6AC964E58D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36F6E4-D12E-4D21-B5C6-C11E32664B60}" type="pres">
      <dgm:prSet presAssocID="{E85188F7-9BE7-468B-BB06-0A6AC964E58D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74A988-C91E-4C03-B002-0F292AA5FA15}" type="pres">
      <dgm:prSet presAssocID="{E85188F7-9BE7-468B-BB06-0A6AC964E58D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BE9F3AC-0B4D-43C4-90DE-6E712D685824}" type="presOf" srcId="{29088859-904C-4AB3-831F-DA8559743569}" destId="{19ED91B7-58A3-467E-904F-15CD369FA8C6}" srcOrd="0" destOrd="0" presId="urn:microsoft.com/office/officeart/2005/8/layout/vProcess5"/>
    <dgm:cxn modelId="{59ED149E-583F-437D-B9CC-21E20B07D73A}" srcId="{E85188F7-9BE7-468B-BB06-0A6AC964E58D}" destId="{8E6FE0FF-4283-4DC3-AEC5-27BBFE52D8E0}" srcOrd="2" destOrd="0" parTransId="{DF4BC63B-C5AC-46AB-A6AE-6CEF4224FB39}" sibTransId="{72CEB646-7FC6-4794-B4CE-B03406121814}"/>
    <dgm:cxn modelId="{882EC08C-765D-4D0A-8EAB-6700DF0255C9}" srcId="{E85188F7-9BE7-468B-BB06-0A6AC964E58D}" destId="{2D0614F4-0F74-45C5-B52F-2F3392BAD6C7}" srcOrd="0" destOrd="0" parTransId="{B28675A6-6F69-4DD3-BAAF-59F9C6545D62}" sibTransId="{29088859-904C-4AB3-831F-DA8559743569}"/>
    <dgm:cxn modelId="{DCBF5ED9-D5A9-4A75-B21C-3431BE0401A4}" type="presOf" srcId="{E85188F7-9BE7-468B-BB06-0A6AC964E58D}" destId="{10C0F486-7296-4B6C-ADF6-5971C63F3C41}" srcOrd="0" destOrd="0" presId="urn:microsoft.com/office/officeart/2005/8/layout/vProcess5"/>
    <dgm:cxn modelId="{4B00C3D2-296B-4EDB-98C7-69ED82C7CFC4}" type="presOf" srcId="{2D0614F4-0F74-45C5-B52F-2F3392BAD6C7}" destId="{04ABAFE3-4316-4731-BD8D-AB165452100F}" srcOrd="0" destOrd="0" presId="urn:microsoft.com/office/officeart/2005/8/layout/vProcess5"/>
    <dgm:cxn modelId="{7CD41356-A63D-4630-9DF3-F2A609D51C3C}" type="presOf" srcId="{78A7CDAF-0FB4-4566-82CB-90CD5971B575}" destId="{178A2E8B-3530-4F75-B44C-936181A249B9}" srcOrd="1" destOrd="0" presId="urn:microsoft.com/office/officeart/2005/8/layout/vProcess5"/>
    <dgm:cxn modelId="{89CAE70B-462E-4333-B596-AEF3894605B7}" srcId="{E85188F7-9BE7-468B-BB06-0A6AC964E58D}" destId="{48437F0E-3EF4-4456-8345-6AB4DB7E7308}" srcOrd="3" destOrd="0" parTransId="{5A0E4E50-4875-467D-BA1A-A184FF439236}" sibTransId="{A9F8B54E-7630-4428-B3CD-A2C89D690FF6}"/>
    <dgm:cxn modelId="{8BFB6CAF-4A57-45B4-AC51-D9F7870E8894}" type="presOf" srcId="{78A7CDAF-0FB4-4566-82CB-90CD5971B575}" destId="{9E32632F-E73C-4931-B6F4-4A5DB2B6B719}" srcOrd="0" destOrd="0" presId="urn:microsoft.com/office/officeart/2005/8/layout/vProcess5"/>
    <dgm:cxn modelId="{2EB51351-9A8B-4568-A0F2-79187C3F7921}" srcId="{E85188F7-9BE7-468B-BB06-0A6AC964E58D}" destId="{263E011A-EA8B-4154-9B86-BA9FF57331B1}" srcOrd="4" destOrd="0" parTransId="{9CA7ADE4-229E-4FB6-B52E-87682D224C42}" sibTransId="{B1888E3B-9942-4F47-BFBD-9DD90F089669}"/>
    <dgm:cxn modelId="{7E181CC8-A154-440F-B8D3-8BDD267ECB10}" type="presOf" srcId="{72CEB646-7FC6-4794-B4CE-B03406121814}" destId="{F16A1E56-222A-4E65-A259-2BBDD32C1DF2}" srcOrd="0" destOrd="0" presId="urn:microsoft.com/office/officeart/2005/8/layout/vProcess5"/>
    <dgm:cxn modelId="{B5044F21-BD38-4580-9E38-FE8F034CD035}" type="presOf" srcId="{A9F8B54E-7630-4428-B3CD-A2C89D690FF6}" destId="{FEDDD339-BC25-4671-AF9F-00C87275AC92}" srcOrd="0" destOrd="0" presId="urn:microsoft.com/office/officeart/2005/8/layout/vProcess5"/>
    <dgm:cxn modelId="{BB84FE29-4C37-43B8-8DA3-1493F5DA978A}" type="presOf" srcId="{263E011A-EA8B-4154-9B86-BA9FF57331B1}" destId="{6CCC4635-CDF9-4BF5-BBFA-1C0DD6AFC5BD}" srcOrd="0" destOrd="0" presId="urn:microsoft.com/office/officeart/2005/8/layout/vProcess5"/>
    <dgm:cxn modelId="{D7DE13DD-D3CC-45B0-B2CF-4BBDC926413F}" srcId="{E85188F7-9BE7-468B-BB06-0A6AC964E58D}" destId="{78A7CDAF-0FB4-4566-82CB-90CD5971B575}" srcOrd="1" destOrd="0" parTransId="{F30F9722-FEEA-4D64-A916-25120C0F1A5B}" sibTransId="{8B4E5F15-FE83-4B47-B359-D7467B04A61B}"/>
    <dgm:cxn modelId="{88D35B8A-9C2D-40D8-A59A-78D5425C68C7}" type="presOf" srcId="{2D0614F4-0F74-45C5-B52F-2F3392BAD6C7}" destId="{7AD152B1-5512-4819-B2F2-BEBC3E9A8493}" srcOrd="1" destOrd="0" presId="urn:microsoft.com/office/officeart/2005/8/layout/vProcess5"/>
    <dgm:cxn modelId="{E6FB45E7-8F4D-4284-ADBE-291800C0BAB5}" type="presOf" srcId="{48437F0E-3EF4-4456-8345-6AB4DB7E7308}" destId="{E1D58801-D04A-4912-BE9B-D4E82A03949A}" srcOrd="0" destOrd="0" presId="urn:microsoft.com/office/officeart/2005/8/layout/vProcess5"/>
    <dgm:cxn modelId="{D411870D-E6C9-4E8F-8192-B28DC3B3B382}" type="presOf" srcId="{48437F0E-3EF4-4456-8345-6AB4DB7E7308}" destId="{0336F6E4-D12E-4D21-B5C6-C11E32664B60}" srcOrd="1" destOrd="0" presId="urn:microsoft.com/office/officeart/2005/8/layout/vProcess5"/>
    <dgm:cxn modelId="{8E30A548-07AF-4156-A1B5-7E42245CEBDD}" type="presOf" srcId="{8B4E5F15-FE83-4B47-B359-D7467B04A61B}" destId="{0B9CA2D4-0DB6-4287-8DFC-ADF1992C9643}" srcOrd="0" destOrd="0" presId="urn:microsoft.com/office/officeart/2005/8/layout/vProcess5"/>
    <dgm:cxn modelId="{8902A3E0-DD9B-4B3A-92F8-3976E7A7095B}" type="presOf" srcId="{263E011A-EA8B-4154-9B86-BA9FF57331B1}" destId="{6E74A988-C91E-4C03-B002-0F292AA5FA15}" srcOrd="1" destOrd="0" presId="urn:microsoft.com/office/officeart/2005/8/layout/vProcess5"/>
    <dgm:cxn modelId="{36FBA22B-2AAC-4D38-BD44-EDF0C266CAED}" type="presOf" srcId="{8E6FE0FF-4283-4DC3-AEC5-27BBFE52D8E0}" destId="{1A6FC16D-AA1A-43D7-AFDE-8372252B7158}" srcOrd="1" destOrd="0" presId="urn:microsoft.com/office/officeart/2005/8/layout/vProcess5"/>
    <dgm:cxn modelId="{DE73A556-D0B0-46CA-A0A0-4B7789C34869}" type="presOf" srcId="{8E6FE0FF-4283-4DC3-AEC5-27BBFE52D8E0}" destId="{63B0BC3B-C415-4E99-9FC4-7A39830B7370}" srcOrd="0" destOrd="0" presId="urn:microsoft.com/office/officeart/2005/8/layout/vProcess5"/>
    <dgm:cxn modelId="{6C7EDBBE-C1B3-4CC6-BBE0-FF4D0820C5DD}" type="presParOf" srcId="{10C0F486-7296-4B6C-ADF6-5971C63F3C41}" destId="{8892A42E-DA8E-458B-B65B-C6CE1CF32FB2}" srcOrd="0" destOrd="0" presId="urn:microsoft.com/office/officeart/2005/8/layout/vProcess5"/>
    <dgm:cxn modelId="{FCDAA546-8A2E-413C-B753-2DF1709B364D}" type="presParOf" srcId="{10C0F486-7296-4B6C-ADF6-5971C63F3C41}" destId="{04ABAFE3-4316-4731-BD8D-AB165452100F}" srcOrd="1" destOrd="0" presId="urn:microsoft.com/office/officeart/2005/8/layout/vProcess5"/>
    <dgm:cxn modelId="{DF8D6CF1-1E23-4050-BC00-DA55D618CF14}" type="presParOf" srcId="{10C0F486-7296-4B6C-ADF6-5971C63F3C41}" destId="{9E32632F-E73C-4931-B6F4-4A5DB2B6B719}" srcOrd="2" destOrd="0" presId="urn:microsoft.com/office/officeart/2005/8/layout/vProcess5"/>
    <dgm:cxn modelId="{E611C858-A799-47EB-8CB1-1FC24D024D66}" type="presParOf" srcId="{10C0F486-7296-4B6C-ADF6-5971C63F3C41}" destId="{63B0BC3B-C415-4E99-9FC4-7A39830B7370}" srcOrd="3" destOrd="0" presId="urn:microsoft.com/office/officeart/2005/8/layout/vProcess5"/>
    <dgm:cxn modelId="{BCEB879A-6E22-4D51-82C5-17FFC3322370}" type="presParOf" srcId="{10C0F486-7296-4B6C-ADF6-5971C63F3C41}" destId="{E1D58801-D04A-4912-BE9B-D4E82A03949A}" srcOrd="4" destOrd="0" presId="urn:microsoft.com/office/officeart/2005/8/layout/vProcess5"/>
    <dgm:cxn modelId="{146E9FBE-9E8B-4376-A4C2-9E788E6239E0}" type="presParOf" srcId="{10C0F486-7296-4B6C-ADF6-5971C63F3C41}" destId="{6CCC4635-CDF9-4BF5-BBFA-1C0DD6AFC5BD}" srcOrd="5" destOrd="0" presId="urn:microsoft.com/office/officeart/2005/8/layout/vProcess5"/>
    <dgm:cxn modelId="{0F6761E7-A350-49C4-8761-0AC5662D1EEE}" type="presParOf" srcId="{10C0F486-7296-4B6C-ADF6-5971C63F3C41}" destId="{19ED91B7-58A3-467E-904F-15CD369FA8C6}" srcOrd="6" destOrd="0" presId="urn:microsoft.com/office/officeart/2005/8/layout/vProcess5"/>
    <dgm:cxn modelId="{06CB27C8-C84E-4556-A8E8-2843B34FF004}" type="presParOf" srcId="{10C0F486-7296-4B6C-ADF6-5971C63F3C41}" destId="{0B9CA2D4-0DB6-4287-8DFC-ADF1992C9643}" srcOrd="7" destOrd="0" presId="urn:microsoft.com/office/officeart/2005/8/layout/vProcess5"/>
    <dgm:cxn modelId="{8AAB8E7E-21F2-487A-8210-E32FEE27CD60}" type="presParOf" srcId="{10C0F486-7296-4B6C-ADF6-5971C63F3C41}" destId="{F16A1E56-222A-4E65-A259-2BBDD32C1DF2}" srcOrd="8" destOrd="0" presId="urn:microsoft.com/office/officeart/2005/8/layout/vProcess5"/>
    <dgm:cxn modelId="{46236F13-4EEB-4402-A3A2-61C6EAE61D60}" type="presParOf" srcId="{10C0F486-7296-4B6C-ADF6-5971C63F3C41}" destId="{FEDDD339-BC25-4671-AF9F-00C87275AC92}" srcOrd="9" destOrd="0" presId="urn:microsoft.com/office/officeart/2005/8/layout/vProcess5"/>
    <dgm:cxn modelId="{27702972-B147-44A3-BBC7-37C157EE5667}" type="presParOf" srcId="{10C0F486-7296-4B6C-ADF6-5971C63F3C41}" destId="{7AD152B1-5512-4819-B2F2-BEBC3E9A8493}" srcOrd="10" destOrd="0" presId="urn:microsoft.com/office/officeart/2005/8/layout/vProcess5"/>
    <dgm:cxn modelId="{BCDCC5A6-4CE1-4BE0-9688-42E06E8B9C37}" type="presParOf" srcId="{10C0F486-7296-4B6C-ADF6-5971C63F3C41}" destId="{178A2E8B-3530-4F75-B44C-936181A249B9}" srcOrd="11" destOrd="0" presId="urn:microsoft.com/office/officeart/2005/8/layout/vProcess5"/>
    <dgm:cxn modelId="{097446B3-8182-4143-A272-764FD6EB1062}" type="presParOf" srcId="{10C0F486-7296-4B6C-ADF6-5971C63F3C41}" destId="{1A6FC16D-AA1A-43D7-AFDE-8372252B7158}" srcOrd="12" destOrd="0" presId="urn:microsoft.com/office/officeart/2005/8/layout/vProcess5"/>
    <dgm:cxn modelId="{A43C7636-3273-4926-93E5-44260D45C392}" type="presParOf" srcId="{10C0F486-7296-4B6C-ADF6-5971C63F3C41}" destId="{0336F6E4-D12E-4D21-B5C6-C11E32664B60}" srcOrd="13" destOrd="0" presId="urn:microsoft.com/office/officeart/2005/8/layout/vProcess5"/>
    <dgm:cxn modelId="{4507C924-C722-480C-BD37-7ABAD6B2BB97}" type="presParOf" srcId="{10C0F486-7296-4B6C-ADF6-5971C63F3C41}" destId="{6E74A988-C91E-4C03-B002-0F292AA5FA15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F6D9908-000B-4B56-9BAF-48850C5E9800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B0C5385-EAC5-453F-8661-8A7EC9BDFDB8}">
      <dgm:prSet/>
      <dgm:spPr/>
      <dgm:t>
        <a:bodyPr/>
        <a:lstStyle/>
        <a:p>
          <a:r>
            <a:rPr lang="en-US"/>
            <a:t>Ralph, Chris. </a:t>
          </a:r>
          <a:r>
            <a:rPr lang="en-US" i="1"/>
            <a:t>Spinel Mineral Information Photos and Facts, Gem Spinel</a:t>
          </a:r>
          <a:r>
            <a:rPr lang="en-US"/>
            <a:t>, </a:t>
          </a:r>
          <a:r>
            <a:rPr lang="en-US">
              <a:hlinkClick xmlns:r="http://schemas.openxmlformats.org/officeDocument/2006/relationships" r:id="rId1"/>
            </a:rPr>
            <a:t>http://nevada-outback-gems.com/mineral_information/Spinel_mineral_info.htm</a:t>
          </a:r>
          <a:r>
            <a:rPr lang="en-US"/>
            <a:t>.</a:t>
          </a:r>
        </a:p>
      </dgm:t>
    </dgm:pt>
    <dgm:pt modelId="{0D8F44F7-971C-4580-B750-53E5FE88CD01}" type="parTrans" cxnId="{432B07C3-DD17-4513-A6B2-F1B559D23FA6}">
      <dgm:prSet/>
      <dgm:spPr/>
      <dgm:t>
        <a:bodyPr/>
        <a:lstStyle/>
        <a:p>
          <a:endParaRPr lang="en-US"/>
        </a:p>
      </dgm:t>
    </dgm:pt>
    <dgm:pt modelId="{27FB3DE9-A463-48EB-AD12-3E006C85A1FD}" type="sibTrans" cxnId="{432B07C3-DD17-4513-A6B2-F1B559D23FA6}">
      <dgm:prSet/>
      <dgm:spPr/>
      <dgm:t>
        <a:bodyPr/>
        <a:lstStyle/>
        <a:p>
          <a:endParaRPr lang="en-US"/>
        </a:p>
      </dgm:t>
    </dgm:pt>
    <dgm:pt modelId="{B9FBF203-701E-46D9-A307-5AFF3C5000E8}">
      <dgm:prSet/>
      <dgm:spPr/>
      <dgm:t>
        <a:bodyPr/>
        <a:lstStyle/>
        <a:p>
          <a:r>
            <a:rPr lang="it-IT"/>
            <a:t>“Spinel.” </a:t>
          </a:r>
          <a:r>
            <a:rPr lang="it-IT" i="1"/>
            <a:t>Geology</a:t>
          </a:r>
          <a:r>
            <a:rPr lang="it-IT"/>
            <a:t>, </a:t>
          </a:r>
          <a:r>
            <a:rPr lang="it-IT">
              <a:hlinkClick xmlns:r="http://schemas.openxmlformats.org/officeDocument/2006/relationships" r:id="rId2"/>
            </a:rPr>
            <a:t>https://geology.com/minerals/spinel.shtml</a:t>
          </a:r>
          <a:r>
            <a:rPr lang="it-IT"/>
            <a:t>.</a:t>
          </a:r>
          <a:endParaRPr lang="en-US"/>
        </a:p>
      </dgm:t>
    </dgm:pt>
    <dgm:pt modelId="{43BAD229-0ADE-43B3-859C-8E87D49F63E3}" type="parTrans" cxnId="{76C072D6-3862-439C-BD30-557C76DBC790}">
      <dgm:prSet/>
      <dgm:spPr/>
      <dgm:t>
        <a:bodyPr/>
        <a:lstStyle/>
        <a:p>
          <a:endParaRPr lang="en-US"/>
        </a:p>
      </dgm:t>
    </dgm:pt>
    <dgm:pt modelId="{B20F7962-E96E-4307-AA46-644FF3580F67}" type="sibTrans" cxnId="{76C072D6-3862-439C-BD30-557C76DBC790}">
      <dgm:prSet/>
      <dgm:spPr/>
      <dgm:t>
        <a:bodyPr/>
        <a:lstStyle/>
        <a:p>
          <a:endParaRPr lang="en-US"/>
        </a:p>
      </dgm:t>
    </dgm:pt>
    <dgm:pt modelId="{237BA4B3-B6F7-456F-826A-6328AC01F9F5}">
      <dgm:prSet/>
      <dgm:spPr/>
      <dgm:t>
        <a:bodyPr/>
        <a:lstStyle/>
        <a:p>
          <a:r>
            <a:rPr lang="en-US"/>
            <a:t>“Spinel.” </a:t>
          </a:r>
          <a:r>
            <a:rPr lang="en-US" i="1"/>
            <a:t>Spinel: Mineral Information, Data and Localities.</a:t>
          </a:r>
          <a:r>
            <a:rPr lang="en-US"/>
            <a:t>,  https://www.mindat.org/min-3729.html.</a:t>
          </a:r>
        </a:p>
      </dgm:t>
    </dgm:pt>
    <dgm:pt modelId="{5944C5FC-6F05-4810-9AFB-15AC27CA2C07}" type="parTrans" cxnId="{7E83118A-E9AB-4531-9EDF-E2973671EAD1}">
      <dgm:prSet/>
      <dgm:spPr/>
      <dgm:t>
        <a:bodyPr/>
        <a:lstStyle/>
        <a:p>
          <a:endParaRPr lang="en-US"/>
        </a:p>
      </dgm:t>
    </dgm:pt>
    <dgm:pt modelId="{4333E8F8-74AD-4A73-B25B-3108B2625042}" type="sibTrans" cxnId="{7E83118A-E9AB-4531-9EDF-E2973671EAD1}">
      <dgm:prSet/>
      <dgm:spPr/>
      <dgm:t>
        <a:bodyPr/>
        <a:lstStyle/>
        <a:p>
          <a:endParaRPr lang="en-US"/>
        </a:p>
      </dgm:t>
    </dgm:pt>
    <dgm:pt modelId="{F5A9460E-69C0-4C29-B802-E0CF47B6D378}">
      <dgm:prSet/>
      <dgm:spPr/>
      <dgm:t>
        <a:bodyPr/>
        <a:lstStyle/>
        <a:p>
          <a:r>
            <a:rPr lang="en-US" b="0" i="0"/>
            <a:t>Spinel: The gemstone ruby Spinel information and pictures. (n.d.). Retrieved from https://www.minerals.net/gemstone/spinel_gemstone.aspx.</a:t>
          </a:r>
        </a:p>
      </dgm:t>
    </dgm:pt>
    <dgm:pt modelId="{63CF1232-5D2F-4512-82F7-FCE5E35A6480}" type="parTrans" cxnId="{FD96354F-369C-4A37-9FC9-F17554558E9F}">
      <dgm:prSet/>
      <dgm:spPr/>
      <dgm:t>
        <a:bodyPr/>
        <a:lstStyle/>
        <a:p>
          <a:endParaRPr lang="en-US"/>
        </a:p>
      </dgm:t>
    </dgm:pt>
    <dgm:pt modelId="{80A10C2A-A222-4F58-824E-9D9614A6FA12}" type="sibTrans" cxnId="{FD96354F-369C-4A37-9FC9-F17554558E9F}">
      <dgm:prSet/>
      <dgm:spPr/>
      <dgm:t>
        <a:bodyPr/>
        <a:lstStyle/>
        <a:p>
          <a:endParaRPr lang="en-US"/>
        </a:p>
      </dgm:t>
    </dgm:pt>
    <dgm:pt modelId="{8DCEE698-BA8A-4144-B880-F228F87B3BC5}">
      <dgm:prSet/>
      <dgm:spPr/>
      <dgm:t>
        <a:bodyPr/>
        <a:lstStyle/>
        <a:p>
          <a:endParaRPr lang="en-US"/>
        </a:p>
      </dgm:t>
    </dgm:pt>
    <dgm:pt modelId="{99C5F131-621C-4FB5-AAE0-C0530DECE7E4}" type="parTrans" cxnId="{C2FE1608-BD35-4DE4-85CC-E26AE1A240FC}">
      <dgm:prSet/>
      <dgm:spPr/>
      <dgm:t>
        <a:bodyPr/>
        <a:lstStyle/>
        <a:p>
          <a:endParaRPr lang="en-US"/>
        </a:p>
      </dgm:t>
    </dgm:pt>
    <dgm:pt modelId="{A212B55E-7303-48CF-BDC3-00C8DD40F260}" type="sibTrans" cxnId="{C2FE1608-BD35-4DE4-85CC-E26AE1A240FC}">
      <dgm:prSet/>
      <dgm:spPr/>
      <dgm:t>
        <a:bodyPr/>
        <a:lstStyle/>
        <a:p>
          <a:endParaRPr lang="en-US"/>
        </a:p>
      </dgm:t>
    </dgm:pt>
    <dgm:pt modelId="{A55F6CEB-41C3-4E1A-98E3-8F2EC3DB6AB0}" type="pres">
      <dgm:prSet presAssocID="{7F6D9908-000B-4B56-9BAF-48850C5E980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976BF85-B42A-43B8-A929-1470EE4C7169}" type="pres">
      <dgm:prSet presAssocID="{FB0C5385-EAC5-453F-8661-8A7EC9BDFDB8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444397-F42C-4B63-8167-787A2F4D1A88}" type="pres">
      <dgm:prSet presAssocID="{27FB3DE9-A463-48EB-AD12-3E006C85A1FD}" presName="spacer" presStyleCnt="0"/>
      <dgm:spPr/>
    </dgm:pt>
    <dgm:pt modelId="{8AD98790-C25C-4F66-9256-2E72CECE54D4}" type="pres">
      <dgm:prSet presAssocID="{B9FBF203-701E-46D9-A307-5AFF3C5000E8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966A95-67AB-4B74-976E-EC1EF214FF15}" type="pres">
      <dgm:prSet presAssocID="{B20F7962-E96E-4307-AA46-644FF3580F67}" presName="spacer" presStyleCnt="0"/>
      <dgm:spPr/>
    </dgm:pt>
    <dgm:pt modelId="{1F066528-5707-468F-B763-DB1B7778A1CE}" type="pres">
      <dgm:prSet presAssocID="{237BA4B3-B6F7-456F-826A-6328AC01F9F5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6713EF-F3B7-4EEA-803A-D3DD0278A1FA}" type="pres">
      <dgm:prSet presAssocID="{4333E8F8-74AD-4A73-B25B-3108B2625042}" presName="spacer" presStyleCnt="0"/>
      <dgm:spPr/>
    </dgm:pt>
    <dgm:pt modelId="{16E1ED11-BD9A-4F38-8D6B-C1C692AB46B8}" type="pres">
      <dgm:prSet presAssocID="{F5A9460E-69C0-4C29-B802-E0CF47B6D378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452E31-94B4-43AD-A844-06662614D4E9}" type="pres">
      <dgm:prSet presAssocID="{80A10C2A-A222-4F58-824E-9D9614A6FA12}" presName="spacer" presStyleCnt="0"/>
      <dgm:spPr/>
    </dgm:pt>
    <dgm:pt modelId="{ADA5706F-57DE-4625-8073-12CF952E954B}" type="pres">
      <dgm:prSet presAssocID="{8DCEE698-BA8A-4144-B880-F228F87B3BC5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4075AD9-744E-47B3-A90F-D68067A00C03}" type="presOf" srcId="{237BA4B3-B6F7-456F-826A-6328AC01F9F5}" destId="{1F066528-5707-468F-B763-DB1B7778A1CE}" srcOrd="0" destOrd="0" presId="urn:microsoft.com/office/officeart/2005/8/layout/vList2"/>
    <dgm:cxn modelId="{C2FE1608-BD35-4DE4-85CC-E26AE1A240FC}" srcId="{7F6D9908-000B-4B56-9BAF-48850C5E9800}" destId="{8DCEE698-BA8A-4144-B880-F228F87B3BC5}" srcOrd="4" destOrd="0" parTransId="{99C5F131-621C-4FB5-AAE0-C0530DECE7E4}" sibTransId="{A212B55E-7303-48CF-BDC3-00C8DD40F260}"/>
    <dgm:cxn modelId="{FD96354F-369C-4A37-9FC9-F17554558E9F}" srcId="{7F6D9908-000B-4B56-9BAF-48850C5E9800}" destId="{F5A9460E-69C0-4C29-B802-E0CF47B6D378}" srcOrd="3" destOrd="0" parTransId="{63CF1232-5D2F-4512-82F7-FCE5E35A6480}" sibTransId="{80A10C2A-A222-4F58-824E-9D9614A6FA12}"/>
    <dgm:cxn modelId="{76C072D6-3862-439C-BD30-557C76DBC790}" srcId="{7F6D9908-000B-4B56-9BAF-48850C5E9800}" destId="{B9FBF203-701E-46D9-A307-5AFF3C5000E8}" srcOrd="1" destOrd="0" parTransId="{43BAD229-0ADE-43B3-859C-8E87D49F63E3}" sibTransId="{B20F7962-E96E-4307-AA46-644FF3580F67}"/>
    <dgm:cxn modelId="{F8E7C132-8E84-46B0-BCC2-DFD9F634411A}" type="presOf" srcId="{B9FBF203-701E-46D9-A307-5AFF3C5000E8}" destId="{8AD98790-C25C-4F66-9256-2E72CECE54D4}" srcOrd="0" destOrd="0" presId="urn:microsoft.com/office/officeart/2005/8/layout/vList2"/>
    <dgm:cxn modelId="{6848D68A-95ED-4478-AAE9-B594739437D1}" type="presOf" srcId="{7F6D9908-000B-4B56-9BAF-48850C5E9800}" destId="{A55F6CEB-41C3-4E1A-98E3-8F2EC3DB6AB0}" srcOrd="0" destOrd="0" presId="urn:microsoft.com/office/officeart/2005/8/layout/vList2"/>
    <dgm:cxn modelId="{7E83118A-E9AB-4531-9EDF-E2973671EAD1}" srcId="{7F6D9908-000B-4B56-9BAF-48850C5E9800}" destId="{237BA4B3-B6F7-456F-826A-6328AC01F9F5}" srcOrd="2" destOrd="0" parTransId="{5944C5FC-6F05-4810-9AFB-15AC27CA2C07}" sibTransId="{4333E8F8-74AD-4A73-B25B-3108B2625042}"/>
    <dgm:cxn modelId="{63F519F8-4589-4D58-93E7-F78E8A8C32BC}" type="presOf" srcId="{8DCEE698-BA8A-4144-B880-F228F87B3BC5}" destId="{ADA5706F-57DE-4625-8073-12CF952E954B}" srcOrd="0" destOrd="0" presId="urn:microsoft.com/office/officeart/2005/8/layout/vList2"/>
    <dgm:cxn modelId="{432B07C3-DD17-4513-A6B2-F1B559D23FA6}" srcId="{7F6D9908-000B-4B56-9BAF-48850C5E9800}" destId="{FB0C5385-EAC5-453F-8661-8A7EC9BDFDB8}" srcOrd="0" destOrd="0" parTransId="{0D8F44F7-971C-4580-B750-53E5FE88CD01}" sibTransId="{27FB3DE9-A463-48EB-AD12-3E006C85A1FD}"/>
    <dgm:cxn modelId="{8A33F4E3-8F3C-4783-8A38-46865734BF8E}" type="presOf" srcId="{F5A9460E-69C0-4C29-B802-E0CF47B6D378}" destId="{16E1ED11-BD9A-4F38-8D6B-C1C692AB46B8}" srcOrd="0" destOrd="0" presId="urn:microsoft.com/office/officeart/2005/8/layout/vList2"/>
    <dgm:cxn modelId="{EAA0A0EE-EF63-4A9B-A0A5-1AB28DB1EAA8}" type="presOf" srcId="{FB0C5385-EAC5-453F-8661-8A7EC9BDFDB8}" destId="{6976BF85-B42A-43B8-A929-1470EE4C7169}" srcOrd="0" destOrd="0" presId="urn:microsoft.com/office/officeart/2005/8/layout/vList2"/>
    <dgm:cxn modelId="{92D3827D-8177-4AC8-8004-41FBDF328F46}" type="presParOf" srcId="{A55F6CEB-41C3-4E1A-98E3-8F2EC3DB6AB0}" destId="{6976BF85-B42A-43B8-A929-1470EE4C7169}" srcOrd="0" destOrd="0" presId="urn:microsoft.com/office/officeart/2005/8/layout/vList2"/>
    <dgm:cxn modelId="{0CD47B0C-BC9B-42F0-A771-A77BBE3CE829}" type="presParOf" srcId="{A55F6CEB-41C3-4E1A-98E3-8F2EC3DB6AB0}" destId="{4D444397-F42C-4B63-8167-787A2F4D1A88}" srcOrd="1" destOrd="0" presId="urn:microsoft.com/office/officeart/2005/8/layout/vList2"/>
    <dgm:cxn modelId="{2ADC98D0-E5D6-4864-885D-5B187E0CC82F}" type="presParOf" srcId="{A55F6CEB-41C3-4E1A-98E3-8F2EC3DB6AB0}" destId="{8AD98790-C25C-4F66-9256-2E72CECE54D4}" srcOrd="2" destOrd="0" presId="urn:microsoft.com/office/officeart/2005/8/layout/vList2"/>
    <dgm:cxn modelId="{F23B1E33-26A9-401B-9F18-8CACF3AF7ACE}" type="presParOf" srcId="{A55F6CEB-41C3-4E1A-98E3-8F2EC3DB6AB0}" destId="{4D966A95-67AB-4B74-976E-EC1EF214FF15}" srcOrd="3" destOrd="0" presId="urn:microsoft.com/office/officeart/2005/8/layout/vList2"/>
    <dgm:cxn modelId="{E76F017A-6C50-45CC-B000-6D67CA73C9D6}" type="presParOf" srcId="{A55F6CEB-41C3-4E1A-98E3-8F2EC3DB6AB0}" destId="{1F066528-5707-468F-B763-DB1B7778A1CE}" srcOrd="4" destOrd="0" presId="urn:microsoft.com/office/officeart/2005/8/layout/vList2"/>
    <dgm:cxn modelId="{FD197446-DC30-4608-A6D4-C3DC7585E9AF}" type="presParOf" srcId="{A55F6CEB-41C3-4E1A-98E3-8F2EC3DB6AB0}" destId="{AB6713EF-F3B7-4EEA-803A-D3DD0278A1FA}" srcOrd="5" destOrd="0" presId="urn:microsoft.com/office/officeart/2005/8/layout/vList2"/>
    <dgm:cxn modelId="{6A24F973-7421-4DD2-9209-5B9DE0690D93}" type="presParOf" srcId="{A55F6CEB-41C3-4E1A-98E3-8F2EC3DB6AB0}" destId="{16E1ED11-BD9A-4F38-8D6B-C1C692AB46B8}" srcOrd="6" destOrd="0" presId="urn:microsoft.com/office/officeart/2005/8/layout/vList2"/>
    <dgm:cxn modelId="{C93F0777-A409-47A5-8856-9F620E7B9B5E}" type="presParOf" srcId="{A55F6CEB-41C3-4E1A-98E3-8F2EC3DB6AB0}" destId="{E5452E31-94B4-43AD-A844-06662614D4E9}" srcOrd="7" destOrd="0" presId="urn:microsoft.com/office/officeart/2005/8/layout/vList2"/>
    <dgm:cxn modelId="{CBCE704F-4102-4F95-B73D-987C10931072}" type="presParOf" srcId="{A55F6CEB-41C3-4E1A-98E3-8F2EC3DB6AB0}" destId="{ADA5706F-57DE-4625-8073-12CF952E954B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C1952C-8B6C-4C14-9DE6-763F8574ED71}">
      <dsp:nvSpPr>
        <dsp:cNvPr id="0" name=""/>
        <dsp:cNvSpPr/>
      </dsp:nvSpPr>
      <dsp:spPr>
        <a:xfrm>
          <a:off x="0" y="440713"/>
          <a:ext cx="6513603" cy="15912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/>
            <a:t>Isotropic Mineral, behaves same in all directions</a:t>
          </a:r>
        </a:p>
      </dsp:txBody>
      <dsp:txXfrm>
        <a:off x="77676" y="518389"/>
        <a:ext cx="6358251" cy="1435848"/>
      </dsp:txXfrm>
    </dsp:sp>
    <dsp:sp modelId="{8A88B596-4701-4EA9-B7EB-55B275D34CB7}">
      <dsp:nvSpPr>
        <dsp:cNvPr id="0" name=""/>
        <dsp:cNvSpPr/>
      </dsp:nvSpPr>
      <dsp:spPr>
        <a:xfrm>
          <a:off x="0" y="2147113"/>
          <a:ext cx="6513603" cy="1591200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/>
            <a:t>Refractive Index: n=1.719 </a:t>
          </a:r>
        </a:p>
      </dsp:txBody>
      <dsp:txXfrm>
        <a:off x="77676" y="2224789"/>
        <a:ext cx="6358251" cy="1435848"/>
      </dsp:txXfrm>
    </dsp:sp>
    <dsp:sp modelId="{357BDE77-C575-477C-AA32-3765524F00F0}">
      <dsp:nvSpPr>
        <dsp:cNvPr id="0" name=""/>
        <dsp:cNvSpPr/>
      </dsp:nvSpPr>
      <dsp:spPr>
        <a:xfrm>
          <a:off x="0" y="3853513"/>
          <a:ext cx="6513603" cy="159120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/>
            <a:t>Because it is isotropic, no birefringence or pleochroism</a:t>
          </a:r>
        </a:p>
      </dsp:txBody>
      <dsp:txXfrm>
        <a:off x="77676" y="3931189"/>
        <a:ext cx="6358251" cy="14358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ABAFE3-4316-4731-BD8D-AB165452100F}">
      <dsp:nvSpPr>
        <dsp:cNvPr id="0" name=""/>
        <dsp:cNvSpPr/>
      </dsp:nvSpPr>
      <dsp:spPr>
        <a:xfrm>
          <a:off x="0" y="0"/>
          <a:ext cx="5015475" cy="105937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For a long time red and blue </a:t>
          </a:r>
          <a:r>
            <a:rPr lang="en-US" sz="1800" kern="1200" dirty="0" err="1"/>
            <a:t>spinels</a:t>
          </a:r>
          <a:r>
            <a:rPr lang="en-US" sz="1800" kern="1200" dirty="0"/>
            <a:t> were always confused for rubies and sapphires</a:t>
          </a:r>
        </a:p>
      </dsp:txBody>
      <dsp:txXfrm>
        <a:off x="31028" y="31028"/>
        <a:ext cx="3748378" cy="997320"/>
      </dsp:txXfrm>
    </dsp:sp>
    <dsp:sp modelId="{9E32632F-E73C-4931-B6F4-4A5DB2B6B719}">
      <dsp:nvSpPr>
        <dsp:cNvPr id="0" name=""/>
        <dsp:cNvSpPr/>
      </dsp:nvSpPr>
      <dsp:spPr>
        <a:xfrm>
          <a:off x="374532" y="1206512"/>
          <a:ext cx="5015475" cy="105937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/>
            <a:t>Forms under similar conditions and in the same rock units</a:t>
          </a:r>
        </a:p>
      </dsp:txBody>
      <dsp:txXfrm>
        <a:off x="405560" y="1237540"/>
        <a:ext cx="3890292" cy="997320"/>
      </dsp:txXfrm>
    </dsp:sp>
    <dsp:sp modelId="{63B0BC3B-C415-4E99-9FC4-7A39830B7370}">
      <dsp:nvSpPr>
        <dsp:cNvPr id="0" name=""/>
        <dsp:cNvSpPr/>
      </dsp:nvSpPr>
      <dsp:spPr>
        <a:xfrm>
          <a:off x="749064" y="2413024"/>
          <a:ext cx="5015475" cy="105937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/>
            <a:t>Ruby and sapphire are made from corundum. Ancient gem traders didn’t know spinel and corundum are different</a:t>
          </a:r>
        </a:p>
      </dsp:txBody>
      <dsp:txXfrm>
        <a:off x="780092" y="2444052"/>
        <a:ext cx="3890292" cy="997320"/>
      </dsp:txXfrm>
    </dsp:sp>
    <dsp:sp modelId="{E1D58801-D04A-4912-BE9B-D4E82A03949A}">
      <dsp:nvSpPr>
        <dsp:cNvPr id="0" name=""/>
        <dsp:cNvSpPr/>
      </dsp:nvSpPr>
      <dsp:spPr>
        <a:xfrm>
          <a:off x="1123596" y="3619536"/>
          <a:ext cx="5015475" cy="105937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/>
            <a:t>They thought every red gemstone was a ruby and every blue a sapphire</a:t>
          </a:r>
        </a:p>
      </dsp:txBody>
      <dsp:txXfrm>
        <a:off x="1154624" y="3650564"/>
        <a:ext cx="3890292" cy="997320"/>
      </dsp:txXfrm>
    </dsp:sp>
    <dsp:sp modelId="{6CCC4635-CDF9-4BF5-BBFA-1C0DD6AFC5BD}">
      <dsp:nvSpPr>
        <dsp:cNvPr id="0" name=""/>
        <dsp:cNvSpPr/>
      </dsp:nvSpPr>
      <dsp:spPr>
        <a:xfrm>
          <a:off x="1498128" y="4826049"/>
          <a:ext cx="5015475" cy="105937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The Black Prince’s Ruby is a famous spinel misidentified as a ruby</a:t>
          </a:r>
        </a:p>
      </dsp:txBody>
      <dsp:txXfrm>
        <a:off x="1529156" y="4857077"/>
        <a:ext cx="3890292" cy="997320"/>
      </dsp:txXfrm>
    </dsp:sp>
    <dsp:sp modelId="{19ED91B7-58A3-467E-904F-15CD369FA8C6}">
      <dsp:nvSpPr>
        <dsp:cNvPr id="0" name=""/>
        <dsp:cNvSpPr/>
      </dsp:nvSpPr>
      <dsp:spPr>
        <a:xfrm>
          <a:off x="4326880" y="773933"/>
          <a:ext cx="688594" cy="688594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100" kern="1200"/>
        </a:p>
      </dsp:txBody>
      <dsp:txXfrm>
        <a:off x="4481814" y="773933"/>
        <a:ext cx="378726" cy="518167"/>
      </dsp:txXfrm>
    </dsp:sp>
    <dsp:sp modelId="{0B9CA2D4-0DB6-4287-8DFC-ADF1992C9643}">
      <dsp:nvSpPr>
        <dsp:cNvPr id="0" name=""/>
        <dsp:cNvSpPr/>
      </dsp:nvSpPr>
      <dsp:spPr>
        <a:xfrm>
          <a:off x="4701412" y="1980445"/>
          <a:ext cx="688594" cy="688594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100" kern="1200"/>
        </a:p>
      </dsp:txBody>
      <dsp:txXfrm>
        <a:off x="4856346" y="1980445"/>
        <a:ext cx="378726" cy="518167"/>
      </dsp:txXfrm>
    </dsp:sp>
    <dsp:sp modelId="{F16A1E56-222A-4E65-A259-2BBDD32C1DF2}">
      <dsp:nvSpPr>
        <dsp:cNvPr id="0" name=""/>
        <dsp:cNvSpPr/>
      </dsp:nvSpPr>
      <dsp:spPr>
        <a:xfrm>
          <a:off x="5075944" y="3169301"/>
          <a:ext cx="688594" cy="688594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100" kern="1200"/>
        </a:p>
      </dsp:txBody>
      <dsp:txXfrm>
        <a:off x="5230878" y="3169301"/>
        <a:ext cx="378726" cy="518167"/>
      </dsp:txXfrm>
    </dsp:sp>
    <dsp:sp modelId="{FEDDD339-BC25-4671-AF9F-00C87275AC92}">
      <dsp:nvSpPr>
        <dsp:cNvPr id="0" name=""/>
        <dsp:cNvSpPr/>
      </dsp:nvSpPr>
      <dsp:spPr>
        <a:xfrm>
          <a:off x="5450476" y="4387585"/>
          <a:ext cx="688594" cy="688594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100" kern="1200"/>
        </a:p>
      </dsp:txBody>
      <dsp:txXfrm>
        <a:off x="5605410" y="4387585"/>
        <a:ext cx="378726" cy="51816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C20BB3-3CCB-4FE5-991B-82F6BCB48AF3}" type="datetimeFigureOut">
              <a:rPr lang="en-US" smtClean="0"/>
              <a:t>12/07/2019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746DE6-3336-457D-A091-FA20AC1C5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82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Consider talking about: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Basic definition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Recent advances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Rocks, ores, and gems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Nomenclature and classification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3515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Consider talking about: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Crystal structure and habit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Hardness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Lustre and diaphaneity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Colour and streak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Cleavage, parting, fracture, and tenacity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Specific gravity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Other properties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3918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Consider talking about: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Silicates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Non-silicates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92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0391AB-F383-4237-A071-AD1C6E9246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F6636DA-4FDE-4B32-8CCE-37EFA3E757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0F87932-8FF0-4DF1-A776-9A3CE3761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12/07/2019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F38FAB8-C9F1-4DBB-B355-D8DEE3706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24490E3-D8E8-4766-9104-14009BF56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901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03B8678-553E-4A5B-8CFE-5DB358BDF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43AF303-1F73-4575-83E6-561589F163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436EC56-7DCF-400D-A871-C26291EB1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12/07/2019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7FFAC5B-7C77-4F8C-ADB0-8D208A2EB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D2F48AF-AB8F-4DD2-BC77-7E2F42AD3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317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A20ED820-BFE6-41B5-8064-984037A999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CA27FEA-5359-474A-B4F8-FF510DD748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14DD33D-563C-4B8C-B8C1-625FF5C5B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12/07/2019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0471877-89FD-46BE-832F-C5660A556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E6E675F-CC4D-48CF-90C8-53829EE08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621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CBC967-18DB-4664-9B4D-06177FB94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ADF7174-64B4-4D8F-BF44-3DD1F66CAD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5CD83D3-86C4-482F-A2DC-B4C55DBF3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12/07/2019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CF05BE2-6C23-4CB4-A63E-457E635BF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C097965-24FE-4C07-BE16-69AE43995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768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233394D-04EF-440C-B08B-114464B31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BEBE3F6-F021-4D6B-8B0D-EF74D7461F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196233C-6806-4593-91C0-CF4ECD84A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12/07/2019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63A761E-2D3A-4397-A82C-2F3B981DE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8297E71-B59F-4260-B01B-2B7CEB089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326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C94DFCB-DD40-4637-9CAB-2BAF24231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394065F-4B44-4622-98EE-166F936489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7AF1249-B890-4466-9E24-84A2490700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50FA9B4-D282-452F-B78A-FF5873ACF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12/07/2019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E9B0F13-A139-4B66-9544-16480800F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B8791D0-EC30-4D8C-8764-475D8DB34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502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133AA7D-15D2-4D5F-B1C4-501073416D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5E80A0E-25B9-4E8E-8B0D-201E1C5640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189B111-0CA0-47CD-9F0B-DBCBA3AE3C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EEF0E02D-3176-4B85-ACB6-721F268274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C7D9317-BBE1-4F36-82FE-E348F6F18A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D837DDCB-69F8-49FA-A111-C8AB27138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12/07/2019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A18B0CD-1F68-412E-9232-F267114CA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429B21FC-12CC-472D-BC38-EF413158C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43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00F51AB-8384-4E67-914C-B39484AD2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0909660-3861-4545-BF68-9ED039B5D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12/07/2019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DDD5392-AC3A-4EAF-ADE6-B6CF4B50A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5679880-BF48-4F4D-B8B3-4E99FC415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489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7F98E25-CF37-4F73-9E22-210238167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12/07/2019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9D7A0E1-38AB-4FDA-8EC1-2D7617909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8A8E424-5A91-4557-9ADF-4A9422A06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80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06BB935-0427-44CC-A384-333EAD831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CB9DCF6-55CF-43EE-B135-BFC4B4D403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337538E-A112-4E8F-A445-1A06B0C353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530D413-9505-4ED8-BFF1-5141BE9EE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12/07/2019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60815B0-4528-4FA2-8472-8F19C0F16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5C9FCEF-4406-4552-BFE4-6DA376135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063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25CE22C-69D4-49EC-8858-787B3C67B0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46A4341-3C0B-4025-AE17-8F0F8FABF5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EF5FF01-E0B6-419C-ABCC-70844E4EAC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2501218-FFD7-4F25-B220-F5DE5F706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12/07/2019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687CBFB-34A6-49D8-A1D2-45DF38876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C2726A4-D33A-486A-B120-648AF3D8B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743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9C07C8C3-4165-4353-ABF2-492454AF9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89AA46A-3C66-4E4A-9907-225E50ABB7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57F8214-A11A-4309-9D51-44F35987D1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495F3-B757-4FAF-98AA-EDA7D1485485}" type="datetimeFigureOut">
              <a:rPr lang="en-US" smtClean="0"/>
              <a:t>12/07/2019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6A334EB-8260-4F13-9553-5A8593D9DC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0C1EF96-E028-4E68-864E-9B77CF9F25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939C1-24D7-49E9-A58A-79603652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893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gif"/><Relationship Id="rId5" Type="http://schemas.openxmlformats.org/officeDocument/2006/relationships/hyperlink" Target="http://creativecommons.org/licenses/by-sa/3.0" TargetMode="External"/><Relationship Id="rId4" Type="http://schemas.openxmlformats.org/officeDocument/2006/relationships/hyperlink" Target="http://commons.wikimedia.org/wiki/File:Sillimanite-199671.jp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Kaolinite-Orthoclase-lw18c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reativecommons.org/licenses/by-sa/3.0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reativecommons.org/licenses/by-sa/3.0" TargetMode="External"/><Relationship Id="rId4" Type="http://schemas.openxmlformats.org/officeDocument/2006/relationships/hyperlink" Target="http://commons.wikimedia.org/wiki/File:Spinel-4mb4c.jp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Aegirine-233494.jp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hyperlink" Target="http://creativecommons.org/licenses/by-sa/3.0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7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46628" y="1783959"/>
            <a:ext cx="4645250" cy="2889114"/>
          </a:xfrm>
        </p:spPr>
        <p:txBody>
          <a:bodyPr anchor="b">
            <a:normAutofit/>
          </a:bodyPr>
          <a:lstStyle/>
          <a:p>
            <a:pPr algn="l"/>
            <a:r>
              <a:rPr lang="en-US" sz="6000" dirty="0"/>
              <a:t>Spinel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6746627" y="4750893"/>
            <a:ext cx="4645250" cy="1147863"/>
          </a:xfrm>
        </p:spPr>
        <p:txBody>
          <a:bodyPr anchor="t">
            <a:normAutofit/>
          </a:bodyPr>
          <a:lstStyle/>
          <a:p>
            <a:pPr algn="l"/>
            <a:r>
              <a:rPr lang="en-US" sz="2000" dirty="0"/>
              <a:t>By Tyler </a:t>
            </a:r>
            <a:r>
              <a:rPr lang="en-US" sz="2000" dirty="0" err="1"/>
              <a:t>Kotsifas</a:t>
            </a:r>
            <a:endParaRPr lang="en-US" sz="2000" dirty="0"/>
          </a:p>
          <a:p>
            <a:pPr algn="l"/>
            <a:endParaRPr lang="en-US" sz="2000" dirty="0"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xmlns="" id="{1DB7C82F-AB7E-4F0C-B829-FA1B9C4151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Image result for spinel mineral&quot;">
            <a:extLst>
              <a:ext uri="{FF2B5EF4-FFF2-40B4-BE49-F238E27FC236}">
                <a16:creationId xmlns:a16="http://schemas.microsoft.com/office/drawing/2014/main" xmlns="" id="{B7F62DA9-C533-4ECD-8EEC-6F51931C5A8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01" r="14860" b="1"/>
          <a:stretch/>
        </p:blipFill>
        <p:spPr bwMode="auto">
          <a:xfrm>
            <a:off x="20" y="10"/>
            <a:ext cx="6024134" cy="685799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746626" y="6199631"/>
            <a:ext cx="4256653" cy="365760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endParaRPr lang="en-US" sz="1100" dirty="0">
              <a:solidFill>
                <a:schemeClr val="tx1">
                  <a:alpha val="80000"/>
                </a:schemeClr>
              </a:solidFill>
              <a:hlinkClick r:id="rId3"/>
            </a:endParaRPr>
          </a:p>
          <a:p>
            <a:pPr algn="l">
              <a:spcAft>
                <a:spcPts val="600"/>
              </a:spcAft>
            </a:pPr>
            <a:endParaRPr lang="en-US" sz="1100" dirty="0">
              <a:solidFill>
                <a:schemeClr val="tx1">
                  <a:alpha val="80000"/>
                </a:schemeClr>
              </a:solidFill>
              <a:hlinkClick r:id="rId3"/>
            </a:endParaRPr>
          </a:p>
        </p:txBody>
      </p:sp>
    </p:spTree>
    <p:extLst>
      <p:ext uri="{BB962C8B-B14F-4D97-AF65-F5344CB8AC3E}">
        <p14:creationId xmlns:p14="http://schemas.microsoft.com/office/powerpoint/2010/main" val="3135774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: Shape 19">
            <a:extLst>
              <a:ext uri="{FF2B5EF4-FFF2-40B4-BE49-F238E27FC236}">
                <a16:creationId xmlns:a16="http://schemas.microsoft.com/office/drawing/2014/main" xmlns="" id="{46C2E80F-49A6-4372-B103-219D417A5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Works cited</a:t>
            </a:r>
          </a:p>
        </p:txBody>
      </p:sp>
      <p:graphicFrame>
        <p:nvGraphicFramePr>
          <p:cNvPr id="15" name="Content Placeholder 2">
            <a:extLst>
              <a:ext uri="{FF2B5EF4-FFF2-40B4-BE49-F238E27FC236}">
                <a16:creationId xmlns:a16="http://schemas.microsoft.com/office/drawing/2014/main" xmlns="" id="{A598483D-E93C-4B29-BBE8-B38D79026F0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05481843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79721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8D70B121-56F4-4848-B38B-182089D909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sz="4400">
                <a:solidFill>
                  <a:schemeClr val="accent1"/>
                </a:solidFill>
              </a:rPr>
              <a:t>Contents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2D72A2C9-F3CA-4216-8BAD-FA4C970C3C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4654297" y="963877"/>
            <a:ext cx="6699504" cy="4930246"/>
          </a:xfrm>
        </p:spPr>
        <p:txBody>
          <a:bodyPr anchor="ctr">
            <a:normAutofit/>
          </a:bodyPr>
          <a:lstStyle/>
          <a:p>
            <a:r>
              <a:rPr lang="en-US" sz="2400" dirty="0"/>
              <a:t>Definition</a:t>
            </a:r>
          </a:p>
          <a:p>
            <a:r>
              <a:rPr lang="en-US" sz="2400" dirty="0"/>
              <a:t>Chemistry</a:t>
            </a:r>
          </a:p>
          <a:p>
            <a:r>
              <a:rPr lang="en-US" sz="2400" dirty="0"/>
              <a:t>Physical properties</a:t>
            </a:r>
          </a:p>
          <a:p>
            <a:r>
              <a:rPr lang="en-US" sz="2400" dirty="0"/>
              <a:t>Classification</a:t>
            </a:r>
          </a:p>
          <a:p>
            <a:r>
              <a:rPr lang="en-US" sz="2400" dirty="0"/>
              <a:t>Optical Properties</a:t>
            </a:r>
          </a:p>
          <a:p>
            <a:r>
              <a:rPr lang="en-US" sz="2400" dirty="0"/>
              <a:t>Fun Facts</a:t>
            </a:r>
          </a:p>
          <a:p>
            <a:r>
              <a:rPr lang="en-US" sz="2400" dirty="0"/>
              <a:t>General references</a:t>
            </a:r>
          </a:p>
        </p:txBody>
      </p:sp>
    </p:spTree>
    <p:extLst>
      <p:ext uri="{BB962C8B-B14F-4D97-AF65-F5344CB8AC3E}">
        <p14:creationId xmlns:p14="http://schemas.microsoft.com/office/powerpoint/2010/main" val="1773247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xmlns="" id="{867D4867-5BA7-4462-B2F6-A23F4A622AA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rgbClr val="3F3F3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8" y="623392"/>
            <a:ext cx="3363974" cy="1607060"/>
          </a:xfrm>
          <a:noFill/>
          <a:ln w="19050"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normAutofit/>
          </a:bodyPr>
          <a:lstStyle/>
          <a:p>
            <a:pPr algn="ctr"/>
            <a:r>
              <a:rPr lang="en-US" sz="2600" dirty="0"/>
              <a:t>Basic Info</a:t>
            </a:r>
            <a:br>
              <a:rPr lang="en-US" sz="2600" dirty="0"/>
            </a:br>
            <a:r>
              <a:rPr lang="en-US" sz="2600" dirty="0"/>
              <a:t/>
            </a:r>
            <a:br>
              <a:rPr lang="en-US" sz="2600" dirty="0"/>
            </a:br>
            <a:r>
              <a:rPr lang="en-US" sz="2600" dirty="0"/>
              <a:t/>
            </a:r>
            <a:br>
              <a:rPr lang="en-US" sz="2600" dirty="0"/>
            </a:br>
            <a:endParaRPr lang="en-US" sz="2600" kern="1200" dirty="0"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3468" y="2638043"/>
            <a:ext cx="3363974" cy="3415623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000" kern="1200" dirty="0">
                <a:latin typeface="+mn-lt"/>
                <a:ea typeface="+mn-ea"/>
                <a:cs typeface="+mn-cs"/>
              </a:rPr>
              <a:t>-Spinel is a metamorphic mineral, commonly found in metamorphosed limestones</a:t>
            </a:r>
            <a:endParaRPr lang="en-US" sz="2000" dirty="0"/>
          </a:p>
          <a:p>
            <a:pPr marL="0" indent="0">
              <a:buNone/>
            </a:pPr>
            <a:r>
              <a:rPr lang="en-US" sz="2000" kern="1200" dirty="0">
                <a:latin typeface="+mn-lt"/>
                <a:ea typeface="+mn-ea"/>
                <a:cs typeface="+mn-cs"/>
              </a:rPr>
              <a:t>-Also </a:t>
            </a:r>
            <a:r>
              <a:rPr lang="en-US" sz="2000" dirty="0"/>
              <a:t>as a primary mineral in igneous rocks that are low in silica but rich in magnesium</a:t>
            </a:r>
          </a:p>
          <a:p>
            <a:pPr marL="0" indent="0">
              <a:buNone/>
            </a:pPr>
            <a:r>
              <a:rPr lang="en-US" sz="2000" kern="1200" dirty="0">
                <a:latin typeface="+mn-lt"/>
                <a:ea typeface="+mn-ea"/>
                <a:cs typeface="+mn-cs"/>
              </a:rPr>
              <a:t>-</a:t>
            </a:r>
            <a:r>
              <a:rPr lang="en-US" sz="2000" dirty="0"/>
              <a:t>Gem quality spinel is often found in parts of Asia (Burma, Sri Lanka), and the Middle East</a:t>
            </a:r>
          </a:p>
          <a:p>
            <a:pPr marL="0" indent="0">
              <a:buNone/>
            </a:pPr>
            <a:endParaRPr lang="en-US" sz="2000" kern="1200" dirty="0"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endParaRPr lang="en-US" sz="2000" kern="1200" dirty="0"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 descr="Image result for metamorphosed limestone&quot;">
            <a:extLst>
              <a:ext uri="{FF2B5EF4-FFF2-40B4-BE49-F238E27FC236}">
                <a16:creationId xmlns:a16="http://schemas.microsoft.com/office/drawing/2014/main" xmlns="" id="{FC3D15D8-AA9F-44FB-897C-DC2A45F25A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46577" y="136525"/>
            <a:ext cx="4813646" cy="3610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latin typeface="+mn-lt"/>
                <a:ea typeface="+mn-ea"/>
                <a:cs typeface="+mn-cs"/>
                <a:hlinkClick r:id="rId4"/>
              </a:rPr>
              <a:t>Photo</a:t>
            </a:r>
            <a:r>
              <a:rPr lang="en-US" kern="1200">
                <a:latin typeface="+mn-lt"/>
                <a:ea typeface="+mn-ea"/>
                <a:cs typeface="+mn-cs"/>
              </a:rPr>
              <a:t> by Rob Lavinsky / iRocks.com / </a:t>
            </a:r>
            <a:r>
              <a:rPr lang="en-US" kern="1200">
                <a:latin typeface="+mn-lt"/>
                <a:ea typeface="+mn-ea"/>
                <a:cs typeface="+mn-cs"/>
                <a:hlinkClick r:id="rId5"/>
              </a:rPr>
              <a:t>CC BY-SA 3.0</a:t>
            </a:r>
          </a:p>
        </p:txBody>
      </p:sp>
      <p:pic>
        <p:nvPicPr>
          <p:cNvPr id="4" name="Picture 2" descr="Image result for where is spinel found&quot;">
            <a:extLst>
              <a:ext uri="{FF2B5EF4-FFF2-40B4-BE49-F238E27FC236}">
                <a16:creationId xmlns:a16="http://schemas.microsoft.com/office/drawing/2014/main" xmlns="" id="{B3FD7F07-B0B7-422E-87D3-2FDFBB743D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0478" y="3746759"/>
            <a:ext cx="4445844" cy="3111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7150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xmlns="" id="{867D4867-5BA7-4462-B2F6-A23F4A622AA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rgbClr val="3F3F3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8" y="623392"/>
            <a:ext cx="3363974" cy="1607060"/>
          </a:xfrm>
          <a:noFill/>
          <a:ln w="19050">
            <a:solidFill>
              <a:schemeClr val="tx1"/>
            </a:solidFill>
          </a:ln>
        </p:spPr>
        <p:txBody>
          <a:bodyPr wrap="square" anchor="ctr">
            <a:normAutofit/>
          </a:bodyPr>
          <a:lstStyle/>
          <a:p>
            <a:pPr algn="ctr"/>
            <a:r>
              <a:rPr lang="en-US" sz="2800"/>
              <a:t>Chemistry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3468" y="2638043"/>
            <a:ext cx="3363974" cy="3415623"/>
          </a:xfrm>
        </p:spPr>
        <p:txBody>
          <a:bodyPr>
            <a:normAutofit/>
          </a:bodyPr>
          <a:lstStyle/>
          <a:p>
            <a:r>
              <a:rPr lang="en-US" sz="2200" dirty="0"/>
              <a:t>Chemical Formula: MgAl</a:t>
            </a:r>
            <a:r>
              <a:rPr lang="en-US" sz="2200" baseline="-25000" dirty="0"/>
              <a:t>2</a:t>
            </a:r>
            <a:r>
              <a:rPr lang="en-US" sz="2200" dirty="0"/>
              <a:t>O</a:t>
            </a:r>
            <a:r>
              <a:rPr lang="en-US" sz="2200" baseline="-25000" dirty="0"/>
              <a:t>4</a:t>
            </a:r>
          </a:p>
          <a:p>
            <a:r>
              <a:rPr lang="en-US" sz="2200" baseline="-25000" dirty="0"/>
              <a:t>Spinel is the magnesium/aluminum end member of the larger spinel group</a:t>
            </a:r>
          </a:p>
          <a:p>
            <a:r>
              <a:rPr lang="en-US" sz="2200" baseline="-25000" dirty="0"/>
              <a:t>Spinel Group defined as:</a:t>
            </a:r>
          </a:p>
          <a:p>
            <a:r>
              <a:rPr lang="en-US" sz="2200" baseline="-25000" dirty="0"/>
              <a:t>Crystallizes in Isometric System</a:t>
            </a:r>
          </a:p>
          <a:p>
            <a:r>
              <a:rPr lang="en-US" sz="2200" baseline="-25000" dirty="0"/>
              <a:t>Typically has Oxygen as an anion</a:t>
            </a:r>
          </a:p>
          <a:p>
            <a:r>
              <a:rPr lang="en-US" sz="2200" baseline="-25000" dirty="0"/>
              <a:t>Other minerals in this group are: Magnetite (Iron Spinel) and Gahnite</a:t>
            </a:r>
          </a:p>
          <a:p>
            <a:endParaRPr lang="en-US" sz="2200" baseline="-25000" dirty="0"/>
          </a:p>
          <a:p>
            <a:pPr marL="0" indent="0">
              <a:buNone/>
            </a:pPr>
            <a:endParaRPr lang="en-US" sz="2200" baseline="-25000" dirty="0"/>
          </a:p>
          <a:p>
            <a:endParaRPr lang="en-US" sz="2200" baseline="-25000" dirty="0"/>
          </a:p>
          <a:p>
            <a:endParaRPr lang="en-US" sz="2200" baseline="-25000" dirty="0"/>
          </a:p>
          <a:p>
            <a:endParaRPr sz="2200" dirty="0"/>
          </a:p>
        </p:txBody>
      </p:sp>
      <p:pic>
        <p:nvPicPr>
          <p:cNvPr id="1026" name="Picture 2" descr="Image result for chemistry&quot;">
            <a:extLst>
              <a:ext uri="{FF2B5EF4-FFF2-40B4-BE49-F238E27FC236}">
                <a16:creationId xmlns:a16="http://schemas.microsoft.com/office/drawing/2014/main" xmlns="" id="{D9CA418F-4500-42EC-93BE-421097EB65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97763" y="1574911"/>
            <a:ext cx="6250769" cy="3547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hlinkClick r:id="rId3"/>
              </a:rPr>
              <a:t>Photo</a:t>
            </a:r>
            <a:r>
              <a:rPr lang="en-US"/>
              <a:t> by Rob Lavinsky / iRocks.com / </a:t>
            </a:r>
            <a:r>
              <a:rPr lang="en-US">
                <a:hlinkClick r:id="rId4"/>
              </a:rPr>
              <a:t>CC BY-SA 3.0</a:t>
            </a:r>
          </a:p>
        </p:txBody>
      </p:sp>
    </p:spTree>
    <p:extLst>
      <p:ext uri="{BB962C8B-B14F-4D97-AF65-F5344CB8AC3E}">
        <p14:creationId xmlns:p14="http://schemas.microsoft.com/office/powerpoint/2010/main" val="24245081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kern="1200">
                <a:latin typeface="+mj-lt"/>
                <a:ea typeface="+mj-ea"/>
                <a:cs typeface="+mj-cs"/>
              </a:rPr>
              <a:t>Physical 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79018"/>
            <a:ext cx="5314543" cy="337592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1800" kern="1200" dirty="0">
                <a:latin typeface="+mn-lt"/>
                <a:ea typeface="+mn-ea"/>
                <a:cs typeface="+mn-cs"/>
              </a:rPr>
              <a:t>-Variety of colors: blue, red, pink, green, black, violet</a:t>
            </a:r>
            <a:endParaRPr lang="en-US" sz="1800" dirty="0"/>
          </a:p>
          <a:p>
            <a:pPr marL="0" indent="0">
              <a:buNone/>
            </a:pPr>
            <a:r>
              <a:rPr lang="en-US" sz="1800" kern="1200" dirty="0">
                <a:latin typeface="+mn-lt"/>
                <a:ea typeface="+mn-ea"/>
                <a:cs typeface="+mn-cs"/>
              </a:rPr>
              <a:t>-Luster: Vit</a:t>
            </a:r>
            <a:r>
              <a:rPr lang="en-US" sz="1800" dirty="0"/>
              <a:t>reous (like glass)</a:t>
            </a:r>
          </a:p>
          <a:p>
            <a:pPr marL="0" indent="0">
              <a:buNone/>
            </a:pPr>
            <a:r>
              <a:rPr lang="en-US" sz="1800" kern="1200" dirty="0">
                <a:latin typeface="+mn-lt"/>
                <a:ea typeface="+mn-ea"/>
                <a:cs typeface="+mn-cs"/>
              </a:rPr>
              <a:t>-Hardness Value of 7.5-8</a:t>
            </a:r>
          </a:p>
          <a:p>
            <a:pPr marL="0" indent="0">
              <a:buNone/>
            </a:pPr>
            <a:r>
              <a:rPr lang="en-US" sz="1800" dirty="0"/>
              <a:t>-Specific Gravity between 3.6-4.1</a:t>
            </a:r>
          </a:p>
          <a:p>
            <a:pPr marL="0" indent="0">
              <a:buNone/>
            </a:pPr>
            <a:r>
              <a:rPr lang="en-US" sz="1800" kern="1200" dirty="0">
                <a:latin typeface="+mn-lt"/>
                <a:ea typeface="+mn-ea"/>
                <a:cs typeface="+mn-cs"/>
              </a:rPr>
              <a:t>-Has no good cleavage. Exhibits a conchoidal fracture</a:t>
            </a:r>
          </a:p>
          <a:p>
            <a:pPr marL="0" indent="0">
              <a:buNone/>
            </a:pPr>
            <a:endParaRPr lang="en-US" sz="1800" kern="1200" dirty="0">
              <a:latin typeface="+mn-lt"/>
              <a:ea typeface="+mn-ea"/>
              <a:cs typeface="+mn-cs"/>
            </a:endParaRPr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xmlns="" id="{CF62D2A7-8207-488C-9F46-316BA81A16C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50" name="Picture 2" descr="Image result for spinel mineral&quot;">
            <a:extLst>
              <a:ext uri="{FF2B5EF4-FFF2-40B4-BE49-F238E27FC236}">
                <a16:creationId xmlns:a16="http://schemas.microsoft.com/office/drawing/2014/main" xmlns="" id="{74729118-0350-4B30-A0BE-A0109D3592F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58" b="3"/>
          <a:stretch/>
        </p:blipFill>
        <p:spPr bwMode="auto"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53666" y="6199632"/>
            <a:ext cx="4802755" cy="365760"/>
          </a:xfrm>
        </p:spPr>
        <p:txBody>
          <a:bodyPr vert="horz" lIns="91440" tIns="45720" rIns="91440" bIns="45720" rtlCol="0">
            <a:normAutofit/>
          </a:bodyPr>
          <a:lstStyle/>
          <a:p>
            <a:pPr algn="r">
              <a:spcAft>
                <a:spcPts val="600"/>
              </a:spcAft>
            </a:pPr>
            <a:r>
              <a:rPr lang="en-US" sz="1100" kern="1200">
                <a:solidFill>
                  <a:schemeClr val="tx1">
                    <a:alpha val="80000"/>
                  </a:schemeClr>
                </a:solidFill>
                <a:latin typeface="+mn-lt"/>
                <a:ea typeface="+mn-ea"/>
                <a:cs typeface="+mn-cs"/>
                <a:hlinkClick r:id="rId4"/>
              </a:rPr>
              <a:t>Photo</a:t>
            </a:r>
            <a:r>
              <a:rPr lang="en-US" sz="1100" kern="1200">
                <a:solidFill>
                  <a:schemeClr val="tx1">
                    <a:alpha val="80000"/>
                  </a:schemeClr>
                </a:solidFill>
                <a:latin typeface="+mn-lt"/>
                <a:ea typeface="+mn-ea"/>
                <a:cs typeface="+mn-cs"/>
              </a:rPr>
              <a:t> by Rob Lavinsky / iRocks.com / </a:t>
            </a:r>
            <a:r>
              <a:rPr lang="en-US" sz="1100" kern="1200">
                <a:solidFill>
                  <a:schemeClr val="tx1">
                    <a:alpha val="80000"/>
                  </a:schemeClr>
                </a:solidFill>
                <a:latin typeface="+mn-lt"/>
                <a:ea typeface="+mn-ea"/>
                <a:cs typeface="+mn-cs"/>
                <a:hlinkClick r:id="rId5"/>
              </a:rPr>
              <a:t>CC BY-SA 3.0</a:t>
            </a:r>
          </a:p>
        </p:txBody>
      </p:sp>
    </p:spTree>
    <p:extLst>
      <p:ext uri="{BB962C8B-B14F-4D97-AF65-F5344CB8AC3E}">
        <p14:creationId xmlns:p14="http://schemas.microsoft.com/office/powerpoint/2010/main" val="30533494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AB45A142-4255-493C-8284-5D566C121B1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36884" y="321177"/>
            <a:ext cx="4332307" cy="6179552"/>
          </a:xfrm>
          <a:prstGeom prst="rect">
            <a:avLst/>
          </a:prstGeom>
          <a:solidFill>
            <a:srgbClr val="404040">
              <a:alpha val="89804"/>
            </a:srgbClr>
          </a:solidFill>
          <a:ln w="127000" cap="sq" cmpd="thinThick">
            <a:solidFill>
              <a:srgbClr val="595959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721" y="552999"/>
            <a:ext cx="3657600" cy="121780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Classification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4237" y="2002627"/>
            <a:ext cx="3657600" cy="3693472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2000" dirty="0">
                <a:solidFill>
                  <a:srgbClr val="FFFFFF"/>
                </a:solidFill>
              </a:rPr>
              <a:t>-Crystallizes in Isometric (Cubic) System, often Octahedral</a:t>
            </a:r>
          </a:p>
          <a:p>
            <a:pPr marL="0" indent="0" algn="ctr">
              <a:buNone/>
            </a:pPr>
            <a:r>
              <a:rPr lang="en-US" sz="2000" dirty="0">
                <a:solidFill>
                  <a:srgbClr val="FFFFFF"/>
                </a:solidFill>
              </a:rPr>
              <a:t>-Miller Indices are variations of 111 face (looks like block #1)</a:t>
            </a:r>
            <a:endParaRPr lang="en-US" sz="1800" dirty="0">
              <a:solidFill>
                <a:srgbClr val="FFFFFF"/>
              </a:solidFill>
            </a:endParaRPr>
          </a:p>
          <a:p>
            <a:pPr marL="0" indent="0" algn="ctr">
              <a:buNone/>
            </a:pPr>
            <a:endParaRPr lang="en-US" sz="1800" dirty="0">
              <a:solidFill>
                <a:srgbClr val="FFFFFF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38FB9660-F42F-4313-BBC4-47C007FE484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191126" y="3910267"/>
            <a:ext cx="258679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153822" y="6356350"/>
            <a:ext cx="461582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sz="1200" kern="1200">
                <a:solidFill>
                  <a:srgbClr val="595959"/>
                </a:solidFill>
                <a:latin typeface="+mn-lt"/>
                <a:ea typeface="+mn-ea"/>
                <a:cs typeface="+mn-cs"/>
                <a:hlinkClick r:id="rId3"/>
              </a:rPr>
              <a:t>Photo</a:t>
            </a:r>
            <a:r>
              <a:rPr lang="en-US" sz="1200" kern="1200">
                <a:solidFill>
                  <a:srgbClr val="595959"/>
                </a:solidFill>
                <a:latin typeface="+mn-lt"/>
                <a:ea typeface="+mn-ea"/>
                <a:cs typeface="+mn-cs"/>
              </a:rPr>
              <a:t> by Rob Lavinsky / iRocks.com / </a:t>
            </a:r>
            <a:r>
              <a:rPr lang="en-US" sz="1200" kern="1200">
                <a:solidFill>
                  <a:srgbClr val="595959"/>
                </a:solidFill>
                <a:latin typeface="+mn-lt"/>
                <a:ea typeface="+mn-ea"/>
                <a:cs typeface="+mn-cs"/>
                <a:hlinkClick r:id="rId4"/>
              </a:rPr>
              <a:t>CC BY-SA 3.0</a:t>
            </a:r>
          </a:p>
        </p:txBody>
      </p:sp>
      <p:pic>
        <p:nvPicPr>
          <p:cNvPr id="2050" name="Picture 2" descr="Image result for Isometric Crystal System&quot;">
            <a:extLst>
              <a:ext uri="{FF2B5EF4-FFF2-40B4-BE49-F238E27FC236}">
                <a16:creationId xmlns:a16="http://schemas.microsoft.com/office/drawing/2014/main" xmlns="" id="{028CCC68-466C-4EA4-A1E8-FB3B19AD9A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5364" y="620128"/>
            <a:ext cx="5695950" cy="279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3603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: Shape 19">
            <a:extLst>
              <a:ext uri="{FF2B5EF4-FFF2-40B4-BE49-F238E27FC236}">
                <a16:creationId xmlns:a16="http://schemas.microsoft.com/office/drawing/2014/main" xmlns="" id="{46C2E80F-49A6-4372-B103-219D417A5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Optical Properties</a:t>
            </a:r>
          </a:p>
        </p:txBody>
      </p:sp>
      <p:graphicFrame>
        <p:nvGraphicFramePr>
          <p:cNvPr id="15" name="Content Placeholder 2">
            <a:extLst>
              <a:ext uri="{FF2B5EF4-FFF2-40B4-BE49-F238E27FC236}">
                <a16:creationId xmlns:a16="http://schemas.microsoft.com/office/drawing/2014/main" xmlns="" id="{8CEE3A8C-327B-4739-B1B3-75E2801E80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7727010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065122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: Shape 19">
            <a:extLst>
              <a:ext uri="{FF2B5EF4-FFF2-40B4-BE49-F238E27FC236}">
                <a16:creationId xmlns:a16="http://schemas.microsoft.com/office/drawing/2014/main" xmlns="" id="{46C2E80F-49A6-4372-B103-219D417A5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Fun Facts</a:t>
            </a:r>
          </a:p>
        </p:txBody>
      </p:sp>
      <p:graphicFrame>
        <p:nvGraphicFramePr>
          <p:cNvPr id="15" name="Content Placeholder 2">
            <a:extLst>
              <a:ext uri="{FF2B5EF4-FFF2-40B4-BE49-F238E27FC236}">
                <a16:creationId xmlns:a16="http://schemas.microsoft.com/office/drawing/2014/main" xmlns="" id="{56DA5586-9382-4E32-936A-FA482A0C52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682395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 descr="Image result for black prince's ruby&quot;">
            <a:extLst>
              <a:ext uri="{FF2B5EF4-FFF2-40B4-BE49-F238E27FC236}">
                <a16:creationId xmlns:a16="http://schemas.microsoft.com/office/drawing/2014/main" xmlns="" id="{C4975485-6D14-47F4-8F2E-AC18825831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789" y="3798331"/>
            <a:ext cx="2293997" cy="255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4674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: Shape 19">
            <a:extLst>
              <a:ext uri="{FF2B5EF4-FFF2-40B4-BE49-F238E27FC236}">
                <a16:creationId xmlns:a16="http://schemas.microsoft.com/office/drawing/2014/main" xmlns="" id="{46C2E80F-49A6-4372-B103-219D417A5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Fun Facts (Continued)</a:t>
            </a:r>
          </a:p>
        </p:txBody>
      </p:sp>
      <p:graphicFrame>
        <p:nvGraphicFramePr>
          <p:cNvPr id="15" name="Content Placeholder 2">
            <a:extLst>
              <a:ext uri="{FF2B5EF4-FFF2-40B4-BE49-F238E27FC236}">
                <a16:creationId xmlns:a16="http://schemas.microsoft.com/office/drawing/2014/main" xmlns="" id="{56DA5586-9382-4E32-936A-FA482A0C52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4241300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102693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474</Words>
  <Application>Microsoft Office PowerPoint</Application>
  <PresentationFormat>Custom</PresentationFormat>
  <Paragraphs>76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Spinel Presentation</vt:lpstr>
      <vt:lpstr>Contents</vt:lpstr>
      <vt:lpstr>Basic Info   </vt:lpstr>
      <vt:lpstr>Chemistry</vt:lpstr>
      <vt:lpstr>Physical Properties</vt:lpstr>
      <vt:lpstr>Classification</vt:lpstr>
      <vt:lpstr>Optical Properties</vt:lpstr>
      <vt:lpstr>Fun Facts</vt:lpstr>
      <vt:lpstr>Fun Facts (Continued)</vt:lpstr>
      <vt:lpstr>Works cited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Spinel Presentation</dc:title>
  <dc:creator>kotsifastyler@gmail.com</dc:creator>
  <cp:lastModifiedBy>Nelson</cp:lastModifiedBy>
  <cp:revision>10</cp:revision>
  <dcterms:created xsi:type="dcterms:W3CDTF">2019-11-19T23:41:40Z</dcterms:created>
  <dcterms:modified xsi:type="dcterms:W3CDTF">2019-12-07T22:21:16Z</dcterms:modified>
</cp:coreProperties>
</file>