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5" r:id="rId8"/>
    <p:sldId id="264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02" d="100"/>
          <a:sy n="102" d="100"/>
        </p:scale>
        <p:origin x="-375" y="-2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12/11/2019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878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12/11/2019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473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12/11/2019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805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12/11/2019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429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12/11/2019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929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12/11/2019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26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12/11/2019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xmlns="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501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12/11/2019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043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12/11/2019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452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96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70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597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704" r:id="rId5"/>
    <p:sldLayoutId id="2147483698" r:id="rId6"/>
    <p:sldLayoutId id="2147483699" r:id="rId7"/>
    <p:sldLayoutId id="2147483700" r:id="rId8"/>
    <p:sldLayoutId id="2147483703" r:id="rId9"/>
    <p:sldLayoutId id="2147483702" r:id="rId10"/>
    <p:sldLayoutId id="214748370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3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microsoft.com/office/2007/relationships/hdphoto" Target="../media/hdphoto7.wdp"/><Relationship Id="rId4" Type="http://schemas.openxmlformats.org/officeDocument/2006/relationships/image" Target="../media/image13.png"/><Relationship Id="rId9" Type="http://schemas.microsoft.com/office/2007/relationships/hdphoto" Target="../media/hdphoto9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annica.com/science/pyrite" TargetMode="External"/><Relationship Id="rId2" Type="http://schemas.openxmlformats.org/officeDocument/2006/relationships/hyperlink" Target="https://www.mindat.org/min-3314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eology.com/minerals/pyrite.s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8C6E698C-8155-4B8B-BDC9-B7299772B5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69CB89-4921-48EC-81BA-921EE50D7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1" y="643467"/>
            <a:ext cx="6255026" cy="5054008"/>
          </a:xfrm>
        </p:spPr>
        <p:txBody>
          <a:bodyPr anchor="ctr">
            <a:normAutofit/>
          </a:bodyPr>
          <a:lstStyle/>
          <a:p>
            <a:pPr algn="r"/>
            <a:r>
              <a:rPr lang="en-US" dirty="0"/>
              <a:t>Pyrite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9F61664-4A54-407A-8434-D1BDF01759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70995" y="643467"/>
            <a:ext cx="3341488" cy="5054008"/>
          </a:xfrm>
        </p:spPr>
        <p:txBody>
          <a:bodyPr anchor="ctr">
            <a:normAutofit/>
          </a:bodyPr>
          <a:lstStyle/>
          <a:p>
            <a:r>
              <a:rPr lang="en-US" dirty="0"/>
              <a:t>By Kerry McNally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09525C9A-1972-4836-BA7A-706C946EF4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534656" y="1391367"/>
            <a:ext cx="0" cy="355820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624C8D3-B9AD-4F4F-8554-4EAF3724DB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 descr="A picture containing sitting&#10;&#10;Description automatically generated">
            <a:extLst>
              <a:ext uri="{FF2B5EF4-FFF2-40B4-BE49-F238E27FC236}">
                <a16:creationId xmlns:a16="http://schemas.microsoft.com/office/drawing/2014/main" xmlns="" id="{0977BE8E-0420-4803-A826-0CE01E605F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2594" y="511272"/>
            <a:ext cx="8690034" cy="658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9461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53402D-C072-45A9-A2C9-DBCC75249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27529"/>
            <a:ext cx="3517566" cy="582707"/>
          </a:xfrm>
        </p:spPr>
        <p:txBody>
          <a:bodyPr>
            <a:normAutofit fontScale="90000"/>
          </a:bodyPr>
          <a:lstStyle/>
          <a:p>
            <a:r>
              <a:rPr lang="en-US"/>
              <a:t>General Info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44822BB1-7B48-47CD-B654-15F135BF19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447" y="369916"/>
            <a:ext cx="5781086" cy="6118167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DEA9FE4-8B1B-4E4D-9BD5-147C2F6B17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1541930"/>
            <a:ext cx="3517567" cy="4565626"/>
          </a:xfrm>
        </p:spPr>
        <p:txBody>
          <a:bodyPr>
            <a:normAutofit fontScale="92500" lnSpcReduction="20000"/>
          </a:bodyPr>
          <a:lstStyle/>
          <a:p>
            <a:r>
              <a:rPr lang="en-US" sz="2000" b="1" dirty="0"/>
              <a:t>Formula:</a:t>
            </a:r>
            <a:r>
              <a:rPr lang="en-US" sz="2000" dirty="0"/>
              <a:t> FeS</a:t>
            </a:r>
            <a:r>
              <a:rPr lang="en-US" sz="2000" baseline="-25000" dirty="0"/>
              <a:t>2</a:t>
            </a:r>
            <a:endParaRPr lang="en-US" sz="2000" dirty="0"/>
          </a:p>
          <a:p>
            <a:r>
              <a:rPr lang="en-US" sz="2000" b="1" dirty="0" err="1"/>
              <a:t>Colour</a:t>
            </a:r>
            <a:r>
              <a:rPr lang="en-US" sz="2000" b="1" dirty="0"/>
              <a:t>: </a:t>
            </a:r>
            <a:r>
              <a:rPr lang="en-US" sz="2000" dirty="0"/>
              <a:t>Pale brass-yellow</a:t>
            </a:r>
          </a:p>
          <a:p>
            <a:r>
              <a:rPr lang="en-US" sz="2000" b="1" dirty="0"/>
              <a:t>Streak: </a:t>
            </a:r>
            <a:r>
              <a:rPr lang="en-US" sz="2000" dirty="0"/>
              <a:t>Greenish-black</a:t>
            </a:r>
          </a:p>
          <a:p>
            <a:pPr fontAlgn="t"/>
            <a:r>
              <a:rPr lang="en-US" sz="2000" b="1" dirty="0" err="1"/>
              <a:t>Lustre</a:t>
            </a:r>
            <a:r>
              <a:rPr lang="en-US" sz="2000" b="1" dirty="0"/>
              <a:t>: </a:t>
            </a:r>
            <a:r>
              <a:rPr lang="en-US" sz="2000" dirty="0"/>
              <a:t>Metallic</a:t>
            </a:r>
          </a:p>
          <a:p>
            <a:pPr fontAlgn="t"/>
            <a:r>
              <a:rPr lang="en-US" sz="2000" b="1" dirty="0"/>
              <a:t>Hardness: </a:t>
            </a:r>
            <a:r>
              <a:rPr lang="en-US" sz="2000" dirty="0"/>
              <a:t>6 - 6½</a:t>
            </a:r>
          </a:p>
          <a:p>
            <a:pPr fontAlgn="t"/>
            <a:r>
              <a:rPr lang="en-US" sz="2000" b="1" dirty="0"/>
              <a:t>Specific Gravity: </a:t>
            </a:r>
            <a:r>
              <a:rPr lang="en-US" sz="2000" dirty="0"/>
              <a:t>4.8 - 5</a:t>
            </a:r>
          </a:p>
          <a:p>
            <a:pPr fontAlgn="t"/>
            <a:r>
              <a:rPr lang="en-US" sz="2000" b="1" dirty="0"/>
              <a:t>Crystal System: </a:t>
            </a:r>
            <a:r>
              <a:rPr lang="en-US" sz="2000" dirty="0"/>
              <a:t>Isometric</a:t>
            </a:r>
          </a:p>
          <a:p>
            <a:pPr fontAlgn="t"/>
            <a:r>
              <a:rPr lang="en-US" sz="2000" b="1" dirty="0"/>
              <a:t>Member of: </a:t>
            </a:r>
            <a:r>
              <a:rPr lang="en-US" sz="2000" dirty="0"/>
              <a:t>Pyrite Group</a:t>
            </a:r>
          </a:p>
          <a:p>
            <a:pPr fontAlgn="t"/>
            <a:r>
              <a:rPr lang="en-US" sz="2000" b="1" dirty="0"/>
              <a:t>Transparency: </a:t>
            </a:r>
            <a:r>
              <a:rPr lang="en-US" sz="2000" dirty="0"/>
              <a:t>Opaque</a:t>
            </a:r>
          </a:p>
          <a:p>
            <a:pPr fontAlgn="t"/>
            <a:r>
              <a:rPr lang="en-US" sz="2000" b="1" dirty="0"/>
              <a:t>Fracture: </a:t>
            </a:r>
            <a:r>
              <a:rPr lang="en-US" sz="2000" dirty="0"/>
              <a:t>Irregular/Uneven, </a:t>
            </a:r>
            <a:r>
              <a:rPr lang="en-US" sz="2000" dirty="0" err="1"/>
              <a:t>Conchoidala</a:t>
            </a:r>
            <a:endParaRPr lang="en-US" sz="2000" dirty="0"/>
          </a:p>
          <a:p>
            <a:pPr fontAlgn="t"/>
            <a:endParaRPr lang="en-US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93195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iece, cake, rock, food&#10;&#10;Description automatically generated">
            <a:extLst>
              <a:ext uri="{FF2B5EF4-FFF2-40B4-BE49-F238E27FC236}">
                <a16:creationId xmlns:a16="http://schemas.microsoft.com/office/drawing/2014/main" xmlns="" id="{12812BCB-D066-4BFD-B5EC-00F9EE0A9C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6175" y1="79224" x2="37471" y2="81644"/>
                        <a14:foregroundMark x1="37212" y1="79570" x2="38508" y2="79224"/>
                        <a14:foregroundMark x1="38249" y1="81989" x2="44700" y2="81298"/>
                        <a14:foregroundMark x1="39026" y1="79916" x2="37212" y2="80952"/>
                        <a14:foregroundMark x1="35657" y1="78571" x2="36694" y2="79224"/>
                        <a14:backgroundMark x1="43630" y1="82077" x2="45421" y2="82565"/>
                        <a14:backgroundMark x1="37569" y1="80425" x2="40131" y2="81123"/>
                        <a14:backgroundMark x1="18088" y1="75115" x2="35811" y2="79946"/>
                        <a14:backgroundMark x1="45421" y1="82565" x2="64603" y2="77458"/>
                        <a14:backgroundMark x1="64603" y1="77458" x2="73646" y2="80223"/>
                        <a14:backgroundMark x1="73646" y1="80223" x2="83093" y2="79224"/>
                        <a14:backgroundMark x1="83093" y1="79224" x2="79579" y2="91782"/>
                        <a14:backgroundMark x1="79579" y1="91782" x2="37270" y2="91590"/>
                        <a14:backgroundMark x1="37270" y1="91590" x2="19124" y2="83180"/>
                        <a14:backgroundMark x1="19124" y1="83180" x2="16014" y2="768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0687" y="-450272"/>
            <a:ext cx="5646880" cy="4235159"/>
          </a:xfrm>
          <a:prstGeom prst="rect">
            <a:avLst/>
          </a:prstGeom>
        </p:spPr>
      </p:pic>
      <p:pic>
        <p:nvPicPr>
          <p:cNvPr id="5" name="Picture 4" descr="A piece of food&#10;&#10;Description automatically generated">
            <a:extLst>
              <a:ext uri="{FF2B5EF4-FFF2-40B4-BE49-F238E27FC236}">
                <a16:creationId xmlns:a16="http://schemas.microsoft.com/office/drawing/2014/main" xmlns="" id="{F4443FCE-9803-4C59-A992-DD24884C74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6320" r="92160">
                        <a14:foregroundMark x1="12080" y1="59600" x2="5520" y2="70080"/>
                        <a14:foregroundMark x1="5520" y1="70080" x2="6320" y2="82480"/>
                        <a14:foregroundMark x1="6320" y1="82480" x2="18160" y2="84240"/>
                        <a14:foregroundMark x1="18160" y1="84240" x2="11360" y2="67200"/>
                        <a14:foregroundMark x1="9280" y1="62000" x2="7920" y2="74080"/>
                        <a14:foregroundMark x1="7920" y1="74080" x2="8240" y2="76160"/>
                        <a14:foregroundMark x1="81680" y1="82720" x2="93520" y2="82000"/>
                        <a14:foregroundMark x1="93520" y1="82000" x2="92160" y2="42720"/>
                        <a14:foregroundMark x1="92160" y1="42720" x2="87600" y2="31520"/>
                        <a14:foregroundMark x1="87600" y1="31520" x2="83760" y2="28560"/>
                        <a14:foregroundMark x1="38560" y1="10320" x2="51280" y2="14080"/>
                        <a14:foregroundMark x1="51280" y1="14080" x2="51680" y2="144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373" y="2293793"/>
            <a:ext cx="4235159" cy="4235159"/>
          </a:xfrm>
          <a:prstGeom prst="rect">
            <a:avLst/>
          </a:prstGeom>
        </p:spPr>
      </p:pic>
      <p:pic>
        <p:nvPicPr>
          <p:cNvPr id="7" name="Picture 6" descr="A close up of an animal&#10;&#10;Description automatically generated">
            <a:extLst>
              <a:ext uri="{FF2B5EF4-FFF2-40B4-BE49-F238E27FC236}">
                <a16:creationId xmlns:a16="http://schemas.microsoft.com/office/drawing/2014/main" xmlns="" id="{4C7101B8-B12A-4D06-9950-E5DBB5CD8F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31" b="89831" l="5485" r="94726">
                        <a14:foregroundMark x1="10972" y1="34932" x2="5485" y2="46780"/>
                        <a14:foregroundMark x1="5485" y1="46780" x2="8228" y2="64746"/>
                        <a14:foregroundMark x1="8228" y1="64746" x2="16456" y2="77966"/>
                        <a14:foregroundMark x1="16456" y1="77966" x2="26582" y2="85424"/>
                        <a14:foregroundMark x1="26582" y1="85424" x2="49156" y2="82373"/>
                        <a14:foregroundMark x1="49156" y1="82373" x2="59705" y2="89492"/>
                        <a14:foregroundMark x1="59705" y1="89492" x2="70253" y2="86102"/>
                        <a14:foregroundMark x1="70253" y1="86102" x2="78903" y2="72203"/>
                        <a14:foregroundMark x1="78903" y1="72203" x2="88819" y2="63051"/>
                        <a14:foregroundMark x1="88819" y1="63051" x2="96414" y2="49831"/>
                        <a14:foregroundMark x1="91988" y1="39402" x2="90084" y2="34915"/>
                        <a14:foregroundMark x1="96414" y1="49831" x2="94142" y2="44478"/>
                        <a14:foregroundMark x1="90084" y1="34915" x2="85855" y2="29068"/>
                        <a14:foregroundMark x1="73072" y1="19693" x2="59916" y2="15254"/>
                        <a14:foregroundMark x1="59916" y1="15254" x2="39830" y2="16449"/>
                        <a14:foregroundMark x1="31093" y1="22123" x2="27848" y2="25085"/>
                        <a14:foregroundMark x1="27848" y1="25085" x2="15227" y2="27809"/>
                        <a14:foregroundMark x1="93882" y1="43729" x2="94726" y2="54576"/>
                        <a14:foregroundMark x1="5485" y1="45424" x2="6118" y2="51864"/>
                        <a14:foregroundMark x1="5485" y1="41017" x2="5485" y2="36949"/>
                        <a14:backgroundMark x1="31224" y1="21695" x2="40506" y2="14237"/>
                        <a14:backgroundMark x1="10759" y1="29153" x2="14979" y2="28475"/>
                        <a14:backgroundMark x1="73629" y1="18644" x2="86709" y2="27458"/>
                        <a14:backgroundMark x1="83333" y1="25763" x2="86709" y2="27458"/>
                        <a14:backgroundMark x1="93460" y1="38305" x2="95074" y2="43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809" y="388016"/>
            <a:ext cx="4886191" cy="30409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39A5929-C4D6-47A6-8CEA-572EF08DE765}"/>
              </a:ext>
            </a:extLst>
          </p:cNvPr>
          <p:cNvSpPr txBox="1"/>
          <p:nvPr/>
        </p:nvSpPr>
        <p:spPr>
          <a:xfrm>
            <a:off x="185401" y="3429000"/>
            <a:ext cx="2667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Arsenopyrite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DB9B58D-F27B-4F78-BED5-7988DC6A51C6}"/>
              </a:ext>
            </a:extLst>
          </p:cNvPr>
          <p:cNvSpPr txBox="1"/>
          <p:nvPr/>
        </p:nvSpPr>
        <p:spPr>
          <a:xfrm>
            <a:off x="8499267" y="3138556"/>
            <a:ext cx="3119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Feather Pyrite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E73E9D1-3A73-4FCE-ABFE-EAEF45C8A39F}"/>
              </a:ext>
            </a:extLst>
          </p:cNvPr>
          <p:cNvSpPr txBox="1"/>
          <p:nvPr/>
        </p:nvSpPr>
        <p:spPr>
          <a:xfrm>
            <a:off x="4362324" y="2078183"/>
            <a:ext cx="313181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Auriferous Pyrite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070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5A3365-C2FB-4A57-BBE9-7324BBE1F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779181"/>
          </a:xfrm>
        </p:spPr>
        <p:txBody>
          <a:bodyPr/>
          <a:lstStyle/>
          <a:p>
            <a:r>
              <a:rPr lang="en-US" dirty="0"/>
              <a:t>Pyrite Group</a:t>
            </a:r>
          </a:p>
        </p:txBody>
      </p:sp>
      <p:pic>
        <p:nvPicPr>
          <p:cNvPr id="10" name="Content Placeholder 9" descr="A close up of a rock&#10;&#10;Description automatically generated">
            <a:extLst>
              <a:ext uri="{FF2B5EF4-FFF2-40B4-BE49-F238E27FC236}">
                <a16:creationId xmlns:a16="http://schemas.microsoft.com/office/drawing/2014/main" xmlns="" id="{E3FDCC74-F78B-4DCE-85A6-1DAB528A3E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653" y="334512"/>
            <a:ext cx="3282806" cy="2462104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2F7741F-E741-4806-934C-E2CE6BD6DD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1717964"/>
            <a:ext cx="3517567" cy="4389591"/>
          </a:xfrm>
        </p:spPr>
        <p:txBody>
          <a:bodyPr>
            <a:noAutofit/>
          </a:bodyPr>
          <a:lstStyle/>
          <a:p>
            <a:r>
              <a:rPr lang="en-US" sz="3500" dirty="0" err="1"/>
              <a:t>Aurostibite</a:t>
            </a:r>
            <a:r>
              <a:rPr lang="en-US" sz="3500" dirty="0"/>
              <a:t>: AuSb</a:t>
            </a:r>
            <a:r>
              <a:rPr lang="en-US" sz="2400" dirty="0"/>
              <a:t>2</a:t>
            </a:r>
          </a:p>
          <a:p>
            <a:r>
              <a:rPr lang="en-US" sz="3600" dirty="0" err="1"/>
              <a:t>Hauerite</a:t>
            </a:r>
            <a:r>
              <a:rPr lang="en-US" sz="3600" dirty="0"/>
              <a:t>: MnS</a:t>
            </a:r>
            <a:r>
              <a:rPr lang="en-US" sz="2400" dirty="0"/>
              <a:t>2</a:t>
            </a:r>
          </a:p>
          <a:p>
            <a:r>
              <a:rPr lang="en-US" sz="3600" dirty="0"/>
              <a:t>Laurite: RuS</a:t>
            </a:r>
            <a:r>
              <a:rPr lang="en-US" sz="2400" dirty="0"/>
              <a:t>2</a:t>
            </a:r>
          </a:p>
          <a:p>
            <a:r>
              <a:rPr lang="en-US" sz="3600" dirty="0" err="1"/>
              <a:t>Villamaninite</a:t>
            </a:r>
            <a:r>
              <a:rPr lang="en-US" sz="3600" dirty="0"/>
              <a:t>:</a:t>
            </a:r>
          </a:p>
          <a:p>
            <a:r>
              <a:rPr lang="en-US" sz="3600" dirty="0"/>
              <a:t>(</a:t>
            </a:r>
            <a:r>
              <a:rPr lang="en-US" sz="3600" dirty="0" err="1"/>
              <a:t>Cu,Ni,Co,Fe</a:t>
            </a:r>
            <a:r>
              <a:rPr lang="en-US" sz="3600" dirty="0"/>
              <a:t>)S</a:t>
            </a:r>
            <a:r>
              <a:rPr lang="en-US" sz="2400" dirty="0"/>
              <a:t>2</a:t>
            </a:r>
            <a:endParaRPr lang="en-US" sz="3600" dirty="0"/>
          </a:p>
        </p:txBody>
      </p:sp>
      <p:pic>
        <p:nvPicPr>
          <p:cNvPr id="12" name="Picture 11" descr="A picture containing food, brick&#10;&#10;Description automatically generated">
            <a:extLst>
              <a:ext uri="{FF2B5EF4-FFF2-40B4-BE49-F238E27FC236}">
                <a16:creationId xmlns:a16="http://schemas.microsoft.com/office/drawing/2014/main" xmlns="" id="{8CCF502E-2739-402D-AAC9-62A9D8A652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875" y="392689"/>
            <a:ext cx="3282806" cy="2468275"/>
          </a:xfrm>
          <a:prstGeom prst="rect">
            <a:avLst/>
          </a:prstGeom>
        </p:spPr>
      </p:pic>
      <p:pic>
        <p:nvPicPr>
          <p:cNvPr id="16" name="Picture 15" descr="A picture containing headdress, sitting, chocolate, white&#10;&#10;Description automatically generated">
            <a:extLst>
              <a:ext uri="{FF2B5EF4-FFF2-40B4-BE49-F238E27FC236}">
                <a16:creationId xmlns:a16="http://schemas.microsoft.com/office/drawing/2014/main" xmlns="" id="{08F39DCB-06D2-46B4-A398-30D0197175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892" y="3502900"/>
            <a:ext cx="3517567" cy="2638175"/>
          </a:xfrm>
          <a:prstGeom prst="rect">
            <a:avLst/>
          </a:prstGeom>
        </p:spPr>
      </p:pic>
      <p:pic>
        <p:nvPicPr>
          <p:cNvPr id="18" name="Picture 17" descr="A picture containing piece, sitting, green, table&#10;&#10;Description automatically generated">
            <a:extLst>
              <a:ext uri="{FF2B5EF4-FFF2-40B4-BE49-F238E27FC236}">
                <a16:creationId xmlns:a16="http://schemas.microsoft.com/office/drawing/2014/main" xmlns="" id="{AF8E9AD5-E063-418C-B83A-F25C76B57C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75" y="3639279"/>
            <a:ext cx="3291034" cy="246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047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3741B58E-3B65-4A01-A276-975AB2CF8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AAC67C3-831B-4AB1-A259-DFB839CAFA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" y="0"/>
            <a:ext cx="4648593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F78375-9C81-4B4E-B1DF-89F2F3890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05896"/>
            <a:ext cx="3642309" cy="5646208"/>
          </a:xfrm>
        </p:spPr>
        <p:txBody>
          <a:bodyPr anchor="ctr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History of Pyrite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5C9DCAC-EF3C-46B3-9A0C-0ED2E775FB8E}"/>
              </a:ext>
            </a:extLst>
          </p:cNvPr>
          <p:cNvSpPr txBox="1"/>
          <p:nvPr/>
        </p:nvSpPr>
        <p:spPr>
          <a:xfrm>
            <a:off x="5056909" y="605896"/>
            <a:ext cx="664272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AKA: Fools Gold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Iron Disulfide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“</a:t>
            </a:r>
            <a:r>
              <a:rPr lang="en-US" sz="3200" dirty="0" err="1"/>
              <a:t>Pyr</a:t>
            </a:r>
            <a:r>
              <a:rPr lang="en-US" sz="3200" dirty="0"/>
              <a:t>” – Greek for fire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Was mistaken for gold, due to color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Was found in prehistoric burial grounds and was used to start fires.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Historically used in wheel-lock/flint lock guns</a:t>
            </a:r>
          </a:p>
        </p:txBody>
      </p:sp>
      <p:pic>
        <p:nvPicPr>
          <p:cNvPr id="9" name="Picture 8" descr="A close up of a gun&#10;&#10;Description automatically generated">
            <a:extLst>
              <a:ext uri="{FF2B5EF4-FFF2-40B4-BE49-F238E27FC236}">
                <a16:creationId xmlns:a16="http://schemas.microsoft.com/office/drawing/2014/main" xmlns="" id="{860D9FA3-24FB-433B-9B5A-C3DC7D175E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2625" r="95292">
                        <a14:foregroundMark x1="89500" y1="36519" x2="95292" y2="39778"/>
                        <a14:foregroundMark x1="18917" y1="50519" x2="9708" y2="54815"/>
                        <a14:foregroundMark x1="9708" y1="54815" x2="5500" y2="59407"/>
                        <a14:foregroundMark x1="2625" y1="67333" x2="2625" y2="67333"/>
                        <a14:foregroundMark x1="2625" y1="59852" x2="2625" y2="59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418" y="3888798"/>
            <a:ext cx="5278582" cy="296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580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D864DC-DAE8-46D7-8D33-E0FBB5F5F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Find Pyrite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E425231-2907-4BF9-9997-AA92947EA51C}"/>
              </a:ext>
            </a:extLst>
          </p:cNvPr>
          <p:cNvSpPr txBox="1"/>
          <p:nvPr/>
        </p:nvSpPr>
        <p:spPr>
          <a:xfrm>
            <a:off x="1097280" y="2258291"/>
            <a:ext cx="1023573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Found under varied conditions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Accessory mineral in igneous rocks, often found with quartz and other sulfide minerals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In sedimentary rocks, often found in shale and limestone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Large deposits occur in metamorphic rocks such as schists or slates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66230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E09BE0-D72B-4E01-BFBE-86182FD14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Find Pyrite Cont.</a:t>
            </a:r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xmlns="" id="{0463D07A-0C2E-40C9-BC9E-D5D220996F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0" y="2133601"/>
            <a:ext cx="11552240" cy="4010024"/>
          </a:xfrm>
        </p:spPr>
      </p:pic>
    </p:spTree>
    <p:extLst>
      <p:ext uri="{BB962C8B-B14F-4D97-AF65-F5344CB8AC3E}">
        <p14:creationId xmlns:p14="http://schemas.microsoft.com/office/powerpoint/2010/main" val="2496362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0FEBB3-2967-45CD-B4F4-A903D1451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Uses of Pyrite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94F10E8-1A52-42AC-BFE3-1B3B24104972}"/>
              </a:ext>
            </a:extLst>
          </p:cNvPr>
          <p:cNvSpPr txBox="1"/>
          <p:nvPr/>
        </p:nvSpPr>
        <p:spPr>
          <a:xfrm>
            <a:off x="706582" y="2286000"/>
            <a:ext cx="674716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Originally used as source of sulfur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Now sulfur is obtained as a biproduct of oil and gas processing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Nowadays used as a gemstone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Beads, Cabochons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Can be used to get gold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Pyrite and gold can occur in the same rock</a:t>
            </a:r>
          </a:p>
        </p:txBody>
      </p:sp>
      <p:pic>
        <p:nvPicPr>
          <p:cNvPr id="5" name="Picture 4" descr="A picture containing animal, shellfish, snail&#10;&#10;Description automatically generated">
            <a:extLst>
              <a:ext uri="{FF2B5EF4-FFF2-40B4-BE49-F238E27FC236}">
                <a16:creationId xmlns:a16="http://schemas.microsoft.com/office/drawing/2014/main" xmlns="" id="{55EBBF6C-0E6C-432D-8094-45545A9679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526" r="90000">
                        <a14:foregroundMark x1="11842" y1="21905" x2="9737" y2="49048"/>
                        <a14:foregroundMark x1="9737" y1="49048" x2="11316" y2="52381"/>
                        <a14:foregroundMark x1="6842" y1="65714" x2="5526" y2="4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612" y="-147408"/>
            <a:ext cx="5546509" cy="3065176"/>
          </a:xfrm>
          <a:prstGeom prst="rect">
            <a:avLst/>
          </a:prstGeom>
        </p:spPr>
      </p:pic>
      <p:pic>
        <p:nvPicPr>
          <p:cNvPr id="7" name="Picture 6" descr="A close up of a dinosaur&#10;&#10;Description automatically generated">
            <a:extLst>
              <a:ext uri="{FF2B5EF4-FFF2-40B4-BE49-F238E27FC236}">
                <a16:creationId xmlns:a16="http://schemas.microsoft.com/office/drawing/2014/main" xmlns="" id="{AE944599-9C3A-4BFA-847B-ABDE60A6BF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6906">
            <a:off x="9410210" y="429506"/>
            <a:ext cx="2802678" cy="2802678"/>
          </a:xfrm>
          <a:prstGeom prst="rect">
            <a:avLst/>
          </a:prstGeom>
        </p:spPr>
      </p:pic>
      <p:pic>
        <p:nvPicPr>
          <p:cNvPr id="9" name="Picture 8" descr="A close up of a necklace&#10;&#10;Description automatically generated">
            <a:extLst>
              <a:ext uri="{FF2B5EF4-FFF2-40B4-BE49-F238E27FC236}">
                <a16:creationId xmlns:a16="http://schemas.microsoft.com/office/drawing/2014/main" xmlns="" id="{F47DD080-3B1C-4FAC-95C7-9476C642727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4841" r="96578">
                        <a14:foregroundMark x1="6344" y1="7000" x2="10184" y2="20667"/>
                        <a14:foregroundMark x1="10184" y1="20667" x2="5676" y2="33083"/>
                        <a14:foregroundMark x1="5676" y1="33083" x2="28715" y2="27500"/>
                        <a14:foregroundMark x1="28715" y1="27500" x2="42821" y2="17583"/>
                        <a14:foregroundMark x1="40902" y1="18333" x2="51169" y2="19500"/>
                        <a14:foregroundMark x1="46578" y1="24083" x2="22287" y2="35417"/>
                        <a14:foregroundMark x1="22287" y1="36583" x2="20785" y2="49417"/>
                        <a14:foregroundMark x1="22287" y1="49417" x2="41653" y2="43000"/>
                        <a14:foregroundMark x1="87563" y1="77083" x2="96661" y2="87833"/>
                        <a14:foregroundMark x1="96661" y1="87833" x2="88314" y2="78250"/>
                        <a14:foregroundMark x1="10184" y1="33167" x2="10184" y2="33167"/>
                        <a14:foregroundMark x1="4841" y1="32000" x2="4841" y2="32000"/>
                        <a14:backgroundMark x1="19282" y1="42250" x2="19282" y2="42250"/>
                        <a14:backgroundMark x1="19282" y1="42250" x2="19282" y2="42250"/>
                        <a14:backgroundMark x1="47746" y1="57000" x2="65192" y2="83167"/>
                        <a14:backgroundMark x1="57179" y1="66500" x2="88314" y2="8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012" y="3066924"/>
            <a:ext cx="3301634" cy="33071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ACD9587-9DFD-4A62-BBC8-707EB59E50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167" b="92500" l="10000" r="91458">
                        <a14:foregroundMark x1="43542" y1="13889" x2="51875" y2="9722"/>
                        <a14:foregroundMark x1="16458" y1="50556" x2="20833" y2="63333"/>
                        <a14:foregroundMark x1="20833" y1="63333" x2="28125" y2="68056"/>
                        <a14:foregroundMark x1="28125" y1="62778" x2="47500" y2="81944"/>
                        <a14:foregroundMark x1="47500" y1="81944" x2="55833" y2="83333"/>
                        <a14:foregroundMark x1="52708" y1="81389" x2="61667" y2="88611"/>
                        <a14:foregroundMark x1="61667" y1="88611" x2="65417" y2="88611"/>
                        <a14:foregroundMark x1="50000" y1="83333" x2="58750" y2="91389"/>
                        <a14:foregroundMark x1="58750" y1="91389" x2="68750" y2="92500"/>
                        <a14:foregroundMark x1="91458" y1="52500" x2="91250" y2="60000"/>
                        <a14:foregroundMark x1="13125" y1="40556" x2="16875" y2="55556"/>
                        <a14:foregroundMark x1="16875" y1="55556" x2="26875" y2="68889"/>
                        <a14:foregroundMark x1="20833" y1="65556" x2="23542" y2="70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7632">
            <a:off x="7732552" y="2902325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945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C21B50-2110-4020-B619-9E3AD0304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C5C4D8-61FE-4086-9184-45706E28D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https://www.mindat.org/min-3314.html</a:t>
            </a:r>
            <a:endParaRPr lang="en-US" dirty="0"/>
          </a:p>
          <a:p>
            <a:r>
              <a:rPr lang="en-US" dirty="0">
                <a:hlinkClick r:id="rId3"/>
              </a:rPr>
              <a:t>https://www.britannica.com/science/pyrite</a:t>
            </a:r>
            <a:endParaRPr lang="en-US" dirty="0"/>
          </a:p>
          <a:p>
            <a:r>
              <a:rPr lang="en-US" dirty="0">
                <a:hlinkClick r:id="rId4"/>
              </a:rPr>
              <a:t>https://geology.com/minerals/pyrite.shtml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3650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Garamond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214</Words>
  <Application>Microsoft Office PowerPoint</Application>
  <PresentationFormat>Custom</PresentationFormat>
  <Paragraphs>46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RetrospectVTI</vt:lpstr>
      <vt:lpstr>Pyrite</vt:lpstr>
      <vt:lpstr>General Info</vt:lpstr>
      <vt:lpstr>PowerPoint Presentation</vt:lpstr>
      <vt:lpstr>Pyrite Group</vt:lpstr>
      <vt:lpstr>History of Pyrite</vt:lpstr>
      <vt:lpstr>Where to Find Pyrite</vt:lpstr>
      <vt:lpstr>Where to Find Pyrite Cont.</vt:lpstr>
      <vt:lpstr>Uses of Pyrite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Pyrite</dc:title>
  <dc:creator>McNally, Kerry A</dc:creator>
  <cp:lastModifiedBy>Nelson</cp:lastModifiedBy>
  <cp:revision>5</cp:revision>
  <dcterms:created xsi:type="dcterms:W3CDTF">2019-12-08T20:43:40Z</dcterms:created>
  <dcterms:modified xsi:type="dcterms:W3CDTF">2019-12-11T18:29:47Z</dcterms:modified>
</cp:coreProperties>
</file>