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5" r:id="rId6"/>
    <p:sldId id="257" r:id="rId7"/>
    <p:sldId id="259" r:id="rId8"/>
    <p:sldId id="258" r:id="rId9"/>
    <p:sldId id="261" r:id="rId10"/>
    <p:sldId id="264" r:id="rId11"/>
    <p:sldId id="260" r:id="rId12"/>
    <p:sldId id="267" r:id="rId13"/>
    <p:sldId id="266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DEA18F-2A94-462C-B1DE-31F9E5F2D50C}" v="44" dt="2019-12-04T05:49:35.386"/>
    <p1510:client id="{5EDBD745-AC7E-4819-9785-796465D1DB2E}" v="27" dt="2019-12-04T15:42:00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0" name="Rectangle 70">
            <a:extLst>
              <a:ext uri="{FF2B5EF4-FFF2-40B4-BE49-F238E27FC236}">
                <a16:creationId xmlns:a16="http://schemas.microsoft.com/office/drawing/2014/main" id="{2F84762E-7FCC-4EAF-B9E7-CE7214491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72">
            <a:extLst>
              <a:ext uri="{FF2B5EF4-FFF2-40B4-BE49-F238E27FC236}">
                <a16:creationId xmlns:a16="http://schemas.microsoft.com/office/drawing/2014/main" id="{927A1389-2A5D-4886-AD82-F213767E6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1032" name="Rectangle 74">
            <a:extLst>
              <a:ext uri="{FF2B5EF4-FFF2-40B4-BE49-F238E27FC236}">
                <a16:creationId xmlns:a16="http://schemas.microsoft.com/office/drawing/2014/main" id="{A1038667-0C3F-4764-A24D-DA9D9B474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3" name="Picture 76">
            <a:extLst>
              <a:ext uri="{FF2B5EF4-FFF2-40B4-BE49-F238E27FC236}">
                <a16:creationId xmlns:a16="http://schemas.microsoft.com/office/drawing/2014/main" id="{6AC2195B-895A-4535-8ECD-9F5B669C5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1034" name="Rectangle 78">
            <a:extLst>
              <a:ext uri="{FF2B5EF4-FFF2-40B4-BE49-F238E27FC236}">
                <a16:creationId xmlns:a16="http://schemas.microsoft.com/office/drawing/2014/main" id="{571EEFCA-9235-4BC2-85C3-A4EC6EE57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0053B3-3C6E-4C7F-A9CE-3796748E2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063262"/>
            <a:ext cx="3739278" cy="2661138"/>
          </a:xfrm>
        </p:spPr>
        <p:txBody>
          <a:bodyPr anchor="ctr">
            <a:normAutofit/>
          </a:bodyPr>
          <a:lstStyle/>
          <a:p>
            <a:r>
              <a:rPr lang="en-US"/>
              <a:t>Epidote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435F69-2207-4BEC-97E7-771579E70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3" y="5101298"/>
            <a:ext cx="3739277" cy="1116622"/>
          </a:xfrm>
        </p:spPr>
        <p:txBody>
          <a:bodyPr>
            <a:normAutofit/>
          </a:bodyPr>
          <a:lstStyle/>
          <a:p>
            <a:r>
              <a:rPr lang="en-US"/>
              <a:t>Cassidy Yeh</a:t>
            </a:r>
          </a:p>
        </p:txBody>
      </p:sp>
      <p:pic>
        <p:nvPicPr>
          <p:cNvPr id="1026" name="Picture 2" descr="Epidote crystals">
            <a:extLst>
              <a:ext uri="{FF2B5EF4-FFF2-40B4-BE49-F238E27FC236}">
                <a16:creationId xmlns:a16="http://schemas.microsoft.com/office/drawing/2014/main" id="{E2A5A960-3A42-405E-9021-ADDCE77BD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84606" y="1206358"/>
            <a:ext cx="6260963" cy="4445283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522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4F9C6-C9D9-4EC3-81FE-8133F2122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Locations of Epidote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125A4ED-7771-4F5F-B402-4DB9D8D0B4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1849" y="2251075"/>
            <a:ext cx="9239828" cy="359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41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592E9-7909-4C5A-9353-9FAD6800D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44B93-CA47-4979-8ABF-A871B240F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“Epidote.” </a:t>
            </a:r>
            <a:r>
              <a:rPr lang="en-US" i="1"/>
              <a:t>Epidote: Mineral Information, Data and Localities.</a:t>
            </a:r>
            <a:r>
              <a:rPr lang="en-US"/>
              <a:t>, www.mindat.org/min-1389.html.</a:t>
            </a:r>
          </a:p>
          <a:p>
            <a:endParaRPr lang="en-US"/>
          </a:p>
          <a:p>
            <a:r>
              <a:rPr lang="en-US"/>
              <a:t>“Epidote.” </a:t>
            </a:r>
            <a:r>
              <a:rPr lang="en-US" i="1"/>
              <a:t>Geology</a:t>
            </a:r>
            <a:r>
              <a:rPr lang="en-US"/>
              <a:t>, geology.com/minerals/epidote.shtml.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5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603A0-A2EB-415B-A5BF-65C4008F1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Background/Rock relation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F3C83-E2C3-4AF9-A808-C9F602628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Rock forming mineral</a:t>
            </a:r>
          </a:p>
          <a:p>
            <a:r>
              <a:rPr lang="en-US"/>
              <a:t>Silicate mineral</a:t>
            </a:r>
          </a:p>
          <a:p>
            <a:r>
              <a:rPr lang="en-US"/>
              <a:t>Epidote mineral group has a crystal structure that consists of isolated and paired silica tetrahedron</a:t>
            </a:r>
          </a:p>
          <a:p>
            <a:r>
              <a:rPr lang="en-US"/>
              <a:t>Two main rocks: </a:t>
            </a:r>
            <a:r>
              <a:rPr lang="en-US" err="1"/>
              <a:t>epidosite</a:t>
            </a:r>
            <a:r>
              <a:rPr lang="en-US"/>
              <a:t> and </a:t>
            </a:r>
            <a:r>
              <a:rPr lang="en-US" err="1"/>
              <a:t>unakite</a:t>
            </a:r>
            <a:endParaRPr lang="en-US"/>
          </a:p>
          <a:p>
            <a:r>
              <a:rPr lang="en-US"/>
              <a:t>High grade metamorphic rock; Amphibolite; Epidote amphibolite</a:t>
            </a:r>
          </a:p>
          <a:p>
            <a:r>
              <a:rPr lang="en-US" err="1"/>
              <a:t>Unakite</a:t>
            </a:r>
            <a:r>
              <a:rPr lang="en-US"/>
              <a:t> forms from metamorphism of granite</a:t>
            </a:r>
          </a:p>
          <a:p>
            <a:r>
              <a:rPr lang="en-US" err="1"/>
              <a:t>Epidosite</a:t>
            </a:r>
            <a:r>
              <a:rPr lang="en-US"/>
              <a:t> contains mostly epidote with bits of quartz; forms from basalts in sheeted dikes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62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9D382-FD7A-40FF-B0F9-7A8C072D1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0B9D8-8F94-445E-A54A-73083F85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  <a:p>
            <a:r>
              <a:rPr lang="en-US"/>
              <a:t>Color can be Yellowish-green, green, brownish-green, or black</a:t>
            </a:r>
          </a:p>
          <a:p>
            <a:endParaRPr lang="en-US"/>
          </a:p>
          <a:p>
            <a:r>
              <a:rPr lang="en-US"/>
              <a:t>Luster is vitreous</a:t>
            </a:r>
          </a:p>
          <a:p>
            <a:endParaRPr lang="en-US"/>
          </a:p>
          <a:p>
            <a:r>
              <a:rPr lang="en-US"/>
              <a:t>The hardness of this mineral is 6 on Mohs hardness scale</a:t>
            </a:r>
          </a:p>
          <a:p>
            <a:endParaRPr lang="en-US"/>
          </a:p>
          <a:p>
            <a:r>
              <a:rPr lang="en-US"/>
              <a:t>It is transparent, translucent, and opaque</a:t>
            </a:r>
          </a:p>
        </p:txBody>
      </p:sp>
    </p:spTree>
    <p:extLst>
      <p:ext uri="{BB962C8B-B14F-4D97-AF65-F5344CB8AC3E}">
        <p14:creationId xmlns:p14="http://schemas.microsoft.com/office/powerpoint/2010/main" val="3244185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FB3FA-EA23-4533-836F-7EA625542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Properties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3D87E-9964-4212-94AE-E24FFD3BD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Streak is colorless</a:t>
            </a:r>
          </a:p>
          <a:p>
            <a:endParaRPr lang="en-US"/>
          </a:p>
          <a:p>
            <a:r>
              <a:rPr lang="en-US"/>
              <a:t>Cleavage is Perfect; Perfect on {001}; imperfect on {100}</a:t>
            </a:r>
          </a:p>
          <a:p>
            <a:endParaRPr lang="en-US"/>
          </a:p>
          <a:p>
            <a:r>
              <a:rPr lang="en-US"/>
              <a:t>Fracture is uneven/irregular</a:t>
            </a:r>
          </a:p>
          <a:p>
            <a:r>
              <a:rPr lang="en-US"/>
              <a:t>Density is measured at 3.38-3.49 g/cm^3; Calculated is at 3.43 g/cm^3</a:t>
            </a:r>
          </a:p>
          <a:p>
            <a:r>
              <a:rPr lang="en-US"/>
              <a:t>Luminescence: non-</a:t>
            </a:r>
            <a:r>
              <a:rPr lang="en-US" err="1"/>
              <a:t>flourescent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3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93171-ABB1-45F5-AB47-0AE241529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C6792-63B7-44C9-B0DE-90CB221E7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Formula is {Ca</a:t>
            </a:r>
            <a:r>
              <a:rPr lang="en-US" baseline="-25000"/>
              <a:t>2</a:t>
            </a:r>
            <a:r>
              <a:rPr lang="en-US"/>
              <a:t>}{Al</a:t>
            </a:r>
            <a:r>
              <a:rPr lang="en-US" baseline="-25000"/>
              <a:t>2</a:t>
            </a:r>
            <a:r>
              <a:rPr lang="en-US"/>
              <a:t>Fe</a:t>
            </a:r>
            <a:r>
              <a:rPr lang="en-US" baseline="30000"/>
              <a:t>3+</a:t>
            </a:r>
            <a:r>
              <a:rPr lang="en-US"/>
              <a:t>}(Si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7</a:t>
            </a:r>
            <a:r>
              <a:rPr lang="en-US"/>
              <a:t>)(SiO</a:t>
            </a:r>
            <a:r>
              <a:rPr lang="en-US" baseline="-25000"/>
              <a:t>4</a:t>
            </a:r>
            <a:r>
              <a:rPr lang="en-US"/>
              <a:t>)O(OH)</a:t>
            </a:r>
          </a:p>
          <a:p>
            <a:endParaRPr lang="en-US"/>
          </a:p>
          <a:p>
            <a:r>
              <a:rPr lang="en-US"/>
              <a:t>Elements in Epidote: Ca, Al, Fe, H, Si</a:t>
            </a:r>
          </a:p>
          <a:p>
            <a:endParaRPr lang="en-US"/>
          </a:p>
          <a:p>
            <a:r>
              <a:rPr lang="en-US"/>
              <a:t>Common impurities found in Epidote are Al, Mg, and Mn</a:t>
            </a:r>
          </a:p>
        </p:txBody>
      </p:sp>
    </p:spTree>
    <p:extLst>
      <p:ext uri="{BB962C8B-B14F-4D97-AF65-F5344CB8AC3E}">
        <p14:creationId xmlns:p14="http://schemas.microsoft.com/office/powerpoint/2010/main" val="2958694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172CE-DBF9-4149-BC5A-0CE46763E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Crystallography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17C9F-4DE3-473C-8B56-5B26171CE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Crystal system: Monoclinic</a:t>
            </a:r>
          </a:p>
          <a:p>
            <a:endParaRPr lang="en-US"/>
          </a:p>
          <a:p>
            <a:r>
              <a:rPr lang="en-US"/>
              <a:t>Class: Prismatic</a:t>
            </a:r>
          </a:p>
          <a:p>
            <a:endParaRPr lang="en-US"/>
          </a:p>
          <a:p>
            <a:r>
              <a:rPr lang="en-US"/>
              <a:t>Twinning: on  {100}. </a:t>
            </a:r>
          </a:p>
          <a:p>
            <a:endParaRPr lang="en-US"/>
          </a:p>
          <a:p>
            <a:r>
              <a:rPr lang="en-US"/>
              <a:t>Morphology: Crystals are prismatic to 35 cm; stubby; rarely tabular or pseudo-octahedral</a:t>
            </a:r>
          </a:p>
          <a:p>
            <a:pPr marL="0" indent="0">
              <a:buNone/>
            </a:pPr>
            <a:r>
              <a:rPr lang="en-US"/>
              <a:t>	They are fibrous, coarse to finely granular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11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0EFC6-E774-4638-BFCD-01C4F054A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en-US"/>
              <a:t>X-ray Diffraction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8ADC63-B663-4541-8983-1ABF2E682F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79" y="3610023"/>
            <a:ext cx="7082886" cy="30860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9D9632D-2BD5-490F-B541-EDBF3686D2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1575" y="481234"/>
            <a:ext cx="7210425" cy="294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228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25108-5631-45B1-84E8-ECC699D5B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/>
              <a:t>Optical Data of Epidote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E48DDE-39F2-4F58-B267-EA712F511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3489341" cy="3599316"/>
          </a:xfrm>
        </p:spPr>
        <p:txBody>
          <a:bodyPr>
            <a:normAutofit/>
          </a:bodyPr>
          <a:lstStyle/>
          <a:p>
            <a:r>
              <a:rPr lang="en-US" sz="1800"/>
              <a:t>Biaxial</a:t>
            </a:r>
          </a:p>
          <a:p>
            <a:endParaRPr lang="en-US" sz="1800"/>
          </a:p>
          <a:p>
            <a:r>
              <a:rPr lang="en-US" sz="1800"/>
              <a:t>X is colorless</a:t>
            </a:r>
          </a:p>
          <a:p>
            <a:endParaRPr lang="en-US" sz="1800"/>
          </a:p>
          <a:p>
            <a:r>
              <a:rPr lang="en-US" sz="1800"/>
              <a:t>Y is greenish yellow</a:t>
            </a:r>
          </a:p>
          <a:p>
            <a:endParaRPr lang="en-US" sz="1800"/>
          </a:p>
          <a:p>
            <a:r>
              <a:rPr lang="en-US" sz="1800"/>
              <a:t>Z is yellowish green</a:t>
            </a:r>
          </a:p>
          <a:p>
            <a:endParaRPr lang="en-US" sz="1800"/>
          </a:p>
          <a:p>
            <a:r>
              <a:rPr lang="en-US" sz="1800"/>
              <a:t>2V: 90 degrees to 116 degrees; 62 to 84 degrees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79B9BED-AA23-4260-B0DA-1BDA3C642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1787" y="3351517"/>
            <a:ext cx="7240144" cy="1158422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5772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8057E-50FE-4136-9605-B9E7EF6C6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/>
              <a:t>Epidote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B082A-8320-48CD-BE53-32E901B70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3973974" cy="3599316"/>
          </a:xfrm>
        </p:spPr>
        <p:txBody>
          <a:bodyPr>
            <a:normAutofit/>
          </a:bodyPr>
          <a:lstStyle/>
          <a:p>
            <a:r>
              <a:rPr lang="en-US" sz="1600"/>
              <a:t>Minor usage as a gemstone</a:t>
            </a:r>
          </a:p>
          <a:p>
            <a:r>
              <a:rPr lang="en-US" sz="1600"/>
              <a:t>Unakite: beads, ornamental objects; semiprecious stone; cabochons</a:t>
            </a:r>
          </a:p>
          <a:p>
            <a:pPr marL="0" indent="0">
              <a:buNone/>
            </a:pPr>
            <a:endParaRPr lang="en-US" sz="160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77F27772-5CC0-47C1-A0A2-A78B951756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2049" y="2295631"/>
            <a:ext cx="3352707" cy="357578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Image result for unakite beads">
            <a:extLst>
              <a:ext uri="{FF2B5EF4-FFF2-40B4-BE49-F238E27FC236}">
                <a16:creationId xmlns:a16="http://schemas.microsoft.com/office/drawing/2014/main" id="{A9B5CA21-173E-41A8-B223-0D812B8DD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30355" y="2477064"/>
            <a:ext cx="3033533" cy="319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" name="Rectangle 140">
            <a:extLst>
              <a:ext uri="{FF2B5EF4-FFF2-40B4-BE49-F238E27FC236}">
                <a16:creationId xmlns:a16="http://schemas.microsoft.com/office/drawing/2014/main" id="{B0FBFB5E-69B9-4536-9CD5-5FB696AA9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85624" y="2295631"/>
            <a:ext cx="1941742" cy="175078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nakite cabochons">
            <a:extLst>
              <a:ext uri="{FF2B5EF4-FFF2-40B4-BE49-F238E27FC236}">
                <a16:creationId xmlns:a16="http://schemas.microsoft.com/office/drawing/2014/main" id="{445C1BF1-33CF-4D71-B26D-3867A4776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42508" y="2573157"/>
            <a:ext cx="1651673" cy="1218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" name="Rectangle 142">
            <a:extLst>
              <a:ext uri="{FF2B5EF4-FFF2-40B4-BE49-F238E27FC236}">
                <a16:creationId xmlns:a16="http://schemas.microsoft.com/office/drawing/2014/main" id="{C2DD65EE-F926-4B9B-90C2-4A5CCC95F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85624" y="4226650"/>
            <a:ext cx="1941742" cy="1644763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Epidote in unakite">
            <a:extLst>
              <a:ext uri="{FF2B5EF4-FFF2-40B4-BE49-F238E27FC236}">
                <a16:creationId xmlns:a16="http://schemas.microsoft.com/office/drawing/2014/main" id="{40677229-7088-4E41-A3F1-2D683CB77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42508" y="4429789"/>
            <a:ext cx="1651673" cy="1218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5437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EB658A8C97D34881E665099B4451F3" ma:contentTypeVersion="7" ma:contentTypeDescription="Create a new document." ma:contentTypeScope="" ma:versionID="7ff17263a37566e2f73809e56f1d52a9">
  <xsd:schema xmlns:xsd="http://www.w3.org/2001/XMLSchema" xmlns:xs="http://www.w3.org/2001/XMLSchema" xmlns:p="http://schemas.microsoft.com/office/2006/metadata/properties" xmlns:ns3="0d4aa180-5a8b-4429-ad4a-dcbc5d623907" xmlns:ns4="d403e342-0f8a-4b72-b057-c1fba72a5604" targetNamespace="http://schemas.microsoft.com/office/2006/metadata/properties" ma:root="true" ma:fieldsID="34124ba1d6f1429c8930f8ff985859da" ns3:_="" ns4:_="">
    <xsd:import namespace="0d4aa180-5a8b-4429-ad4a-dcbc5d623907"/>
    <xsd:import namespace="d403e342-0f8a-4b72-b057-c1fba72a56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4aa180-5a8b-4429-ad4a-dcbc5d6239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03e342-0f8a-4b72-b057-c1fba72a560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0DD078-2CF7-4960-BA4A-5199E947C2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436C15-CA3C-440D-B7C5-4A6E9332CE4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4DF53AB-9232-4409-9982-C83C074C22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4aa180-5a8b-4429-ad4a-dcbc5d623907"/>
    <ds:schemaRef ds:uri="d403e342-0f8a-4b72-b057-c1fba72a56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Berlin</vt:lpstr>
      <vt:lpstr>Epidote</vt:lpstr>
      <vt:lpstr>Background/Rock relation</vt:lpstr>
      <vt:lpstr>Physical Properties</vt:lpstr>
      <vt:lpstr>Physical Properties cont.</vt:lpstr>
      <vt:lpstr>Chemical Properties</vt:lpstr>
      <vt:lpstr>Crystallography</vt:lpstr>
      <vt:lpstr>X-ray Diffraction</vt:lpstr>
      <vt:lpstr>Optical Data of Epidote</vt:lpstr>
      <vt:lpstr>Epidote usage</vt:lpstr>
      <vt:lpstr>Locations of Epidote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Epidote</dc:title>
  <dc:creator>Yeh, Cassidy</dc:creator>
  <cp:revision>2</cp:revision>
  <dcterms:created xsi:type="dcterms:W3CDTF">2019-12-04T05:49:36Z</dcterms:created>
  <dcterms:modified xsi:type="dcterms:W3CDTF">2019-12-04T17:43:56Z</dcterms:modified>
</cp:coreProperties>
</file>