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93" r:id="rId3"/>
    <p:sldId id="294" r:id="rId4"/>
    <p:sldId id="304" r:id="rId5"/>
    <p:sldId id="314" r:id="rId6"/>
    <p:sldId id="306" r:id="rId7"/>
    <p:sldId id="31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708" autoAdjust="0"/>
  </p:normalViewPr>
  <p:slideViewPr>
    <p:cSldViewPr>
      <p:cViewPr varScale="1">
        <p:scale>
          <a:sx n="54" d="100"/>
          <a:sy n="54" d="100"/>
        </p:scale>
        <p:origin x="-9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525371-6628-4A6A-B64A-51DC9B58E1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22B0C-1278-43E3-93A0-4138133D5B3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8CEB7-BE5B-49AD-B571-3769AF29D848}" type="slidenum">
              <a:rPr lang="en-US"/>
              <a:pPr/>
              <a:t>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1D8C1B-CE1C-4C03-BFEB-0511638EA66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D28EDE-872F-4267-91F6-9B41AB05135E}" type="slidenum">
              <a:rPr lang="en-US"/>
              <a:pPr/>
              <a:t>4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3B9F6A-D0BD-4334-BB09-CA033CFE99CA}" type="slidenum">
              <a:rPr lang="en-US"/>
              <a:pPr/>
              <a:t>6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0A6C7D-89E7-40A2-8B58-35D988E195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8FD60-00AA-409D-BDB7-8BFED889B2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A7417-EA7A-4269-A911-5108AED225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EC43D-6973-4889-B2EB-8A8AF52249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12AC7-9097-49F0-9520-763D5AD41D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D6587-F56E-4D0B-9D3F-A2EBCBC60D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5DFE3-A40A-4C73-B931-97C1C70D7D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81451-1E64-49E2-9C04-C4248A7DE0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9FD70A-EBF8-482F-A180-1B21B4443E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F629D-1DE8-4A75-8D2A-7A1FD45148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3284F-AFF1-460E-9CE3-D00E266524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AEC0E58-9899-4A02-BA67-043EBA6DA8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8077200" cy="6248400"/>
          </a:xfrm>
        </p:spPr>
        <p:txBody>
          <a:bodyPr/>
          <a:lstStyle/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6600" dirty="0" smtClean="0">
                <a:solidFill>
                  <a:schemeClr val="tx1"/>
                </a:solidFill>
              </a:rPr>
              <a:t>16.312</a:t>
            </a:r>
            <a:r>
              <a:rPr lang="en-US" sz="6600" dirty="0">
                <a:solidFill>
                  <a:schemeClr val="tx1"/>
                </a:solidFill>
              </a:rPr>
              <a:t/>
            </a:r>
            <a:br>
              <a:rPr lang="en-US" sz="6600" dirty="0">
                <a:solidFill>
                  <a:schemeClr val="tx1"/>
                </a:solidFill>
              </a:rPr>
            </a:br>
            <a:r>
              <a:rPr lang="en-US" sz="6600" dirty="0"/>
              <a:t>Electronics </a:t>
            </a:r>
            <a:r>
              <a:rPr lang="en-US" sz="6600" dirty="0" smtClean="0"/>
              <a:t>II Lab</a:t>
            </a:r>
            <a:r>
              <a:rPr lang="en-US" sz="6600" dirty="0"/>
              <a:t>. </a:t>
            </a:r>
            <a:r>
              <a:rPr lang="en-US" sz="6600" dirty="0" smtClean="0">
                <a:solidFill>
                  <a:srgbClr val="FF0000"/>
                </a:solidFill>
              </a:rPr>
              <a:t>Experiment I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2800" dirty="0" smtClean="0"/>
              <a:t>Two Weeks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305800" cy="2209800"/>
          </a:xfrm>
        </p:spPr>
        <p:txBody>
          <a:bodyPr/>
          <a:lstStyle/>
          <a:p>
            <a:r>
              <a:rPr lang="en-US" sz="4000" dirty="0" err="1"/>
              <a:t>Solderless</a:t>
            </a:r>
            <a:r>
              <a:rPr lang="en-US" sz="4000" dirty="0"/>
              <a:t> Prototyping Board</a:t>
            </a:r>
            <a:br>
              <a:rPr lang="en-US" sz="4000" dirty="0"/>
            </a:br>
            <a:r>
              <a:rPr lang="en-US" sz="4000" dirty="0" smtClean="0">
                <a:solidFill>
                  <a:schemeClr val="tx1"/>
                </a:solidFill>
              </a:rPr>
              <a:t>jacks </a:t>
            </a:r>
            <a:r>
              <a:rPr lang="en-US" sz="4000" dirty="0">
                <a:solidFill>
                  <a:schemeClr val="tx1"/>
                </a:solidFill>
              </a:rPr>
              <a:t>for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power connections</a:t>
            </a:r>
            <a: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2743200"/>
            <a:ext cx="6009269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Experiment </a:t>
            </a:r>
            <a:r>
              <a:rPr lang="en-US" sz="4000" dirty="0" smtClean="0"/>
              <a:t>1 and 2</a:t>
            </a:r>
            <a:endParaRPr lang="en-US" sz="4000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229600" cy="50292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 smtClean="0"/>
              <a:t>Design Three Op-Amp circuits and test and evaluate them</a:t>
            </a:r>
          </a:p>
          <a:p>
            <a:r>
              <a:rPr lang="en-US" sz="2800" dirty="0" smtClean="0"/>
              <a:t>Design will come out of National Semiconductor’s Application Notes  AN-31</a:t>
            </a:r>
          </a:p>
          <a:p>
            <a:r>
              <a:rPr lang="en-US" sz="2800" dirty="0" smtClean="0"/>
              <a:t>One circuit from each section</a:t>
            </a:r>
          </a:p>
          <a:p>
            <a:r>
              <a:rPr lang="en-US" sz="2800" dirty="0" smtClean="0"/>
              <a:t>Section 1 - Basic Circuits</a:t>
            </a:r>
          </a:p>
          <a:p>
            <a:r>
              <a:rPr lang="en-US" sz="2800" dirty="0" smtClean="0"/>
              <a:t>Section 2 - Signal Generation</a:t>
            </a:r>
          </a:p>
          <a:p>
            <a:r>
              <a:rPr lang="en-US" sz="2800" dirty="0" smtClean="0"/>
              <a:t>Section 3 – Signal Processing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Supplied Components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133600"/>
            <a:ext cx="7239000" cy="3992563"/>
          </a:xfrm>
        </p:spPr>
        <p:txBody>
          <a:bodyPr/>
          <a:lstStyle/>
          <a:p>
            <a:r>
              <a:rPr lang="en-US" dirty="0"/>
              <a:t>1 ea.   </a:t>
            </a:r>
            <a:r>
              <a:rPr lang="en-US" dirty="0" smtClean="0"/>
              <a:t>AD-712 </a:t>
            </a:r>
            <a:r>
              <a:rPr lang="en-US" dirty="0"/>
              <a:t>IC,    8 pin DIP</a:t>
            </a:r>
          </a:p>
          <a:p>
            <a:r>
              <a:rPr lang="en-US" dirty="0" smtClean="0"/>
              <a:t>Resistors  </a:t>
            </a:r>
            <a:r>
              <a:rPr lang="en-US" dirty="0"/>
              <a:t>( free stock )</a:t>
            </a:r>
          </a:p>
          <a:p>
            <a:r>
              <a:rPr lang="en-US" dirty="0"/>
              <a:t>Capacitors  ( free stock 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Electrical Characteristics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dirty="0" err="1"/>
              <a:t>V</a:t>
            </a:r>
            <a:r>
              <a:rPr lang="en-US" sz="1600" dirty="0" err="1"/>
              <a:t>cc</a:t>
            </a:r>
            <a:r>
              <a:rPr lang="en-US" dirty="0"/>
              <a:t> = </a:t>
            </a:r>
            <a:r>
              <a:rPr lang="en-US" dirty="0" smtClean="0"/>
              <a:t>+15 </a:t>
            </a:r>
            <a:r>
              <a:rPr lang="en-US" dirty="0"/>
              <a:t>volts </a:t>
            </a:r>
            <a:r>
              <a:rPr lang="en-US" dirty="0" smtClean="0"/>
              <a:t>DC - 15 volts DC</a:t>
            </a:r>
            <a:endParaRPr lang="en-US" dirty="0"/>
          </a:p>
          <a:p>
            <a:r>
              <a:rPr lang="en-US" sz="2800" dirty="0"/>
              <a:t>Voltage linearity to be checked and recorded</a:t>
            </a:r>
          </a:p>
          <a:p>
            <a:r>
              <a:rPr lang="en-US" sz="2800" dirty="0"/>
              <a:t>Frequency to be checked and recorded</a:t>
            </a:r>
          </a:p>
          <a:p>
            <a:r>
              <a:rPr lang="en-US" sz="2800" dirty="0" smtClean="0"/>
              <a:t>Record </a:t>
            </a:r>
            <a:r>
              <a:rPr lang="en-US" sz="2800" dirty="0"/>
              <a:t>Supply Current </a:t>
            </a:r>
            <a:r>
              <a:rPr lang="en-US" sz="2800" dirty="0" smtClean="0"/>
              <a:t>required</a:t>
            </a:r>
          </a:p>
          <a:p>
            <a:r>
              <a:rPr lang="en-US" sz="2800" dirty="0" smtClean="0"/>
              <a:t>Circuit Function to be checked and recorded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Notebooks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Everything should be in your notebook</a:t>
            </a:r>
          </a:p>
          <a:p>
            <a:r>
              <a:rPr lang="en-US" sz="2800" dirty="0"/>
              <a:t>Parts list with component </a:t>
            </a:r>
            <a:r>
              <a:rPr lang="en-US" sz="2800" dirty="0" smtClean="0"/>
              <a:t>cost</a:t>
            </a:r>
            <a:endParaRPr lang="en-US" sz="2800" dirty="0"/>
          </a:p>
          <a:p>
            <a:r>
              <a:rPr lang="en-US" sz="2800" dirty="0"/>
              <a:t>Schematics / block diagrams/component layouts</a:t>
            </a:r>
          </a:p>
          <a:p>
            <a:r>
              <a:rPr lang="en-US" sz="2800" dirty="0"/>
              <a:t>Data tables </a:t>
            </a:r>
            <a:r>
              <a:rPr lang="en-US" sz="2800" dirty="0">
                <a:solidFill>
                  <a:srgbClr val="FF0000"/>
                </a:solidFill>
              </a:rPr>
              <a:t>data points every .5 </a:t>
            </a:r>
            <a:r>
              <a:rPr lang="en-US" sz="2800" dirty="0" smtClean="0">
                <a:solidFill>
                  <a:srgbClr val="FF0000"/>
                </a:solidFill>
              </a:rPr>
              <a:t>volts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Test layout diagram, 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Result conclusions, 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Scope print-outs to back-up data &amp; </a:t>
            </a:r>
            <a:r>
              <a:rPr lang="en-US" sz="2800" dirty="0" err="1"/>
              <a:t>conclu</a:t>
            </a:r>
            <a:r>
              <a:rPr lang="en-US" sz="2800" dirty="0"/>
              <a:t>.</a:t>
            </a:r>
          </a:p>
          <a:p>
            <a:r>
              <a:rPr lang="en-US" sz="2800" dirty="0"/>
              <a:t>In ink !!!!!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(2 weeks; Total is 20% of the final grade)</a:t>
            </a:r>
            <a:endParaRPr lang="en-US" dirty="0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10000"/>
          </a:xfrm>
        </p:spPr>
        <p:txBody>
          <a:bodyPr/>
          <a:lstStyle/>
          <a:p>
            <a:r>
              <a:rPr lang="en-US" sz="2400" dirty="0" smtClean="0"/>
              <a:t>Prep. (</a:t>
            </a:r>
            <a:r>
              <a:rPr lang="en-US" sz="2400" dirty="0" smtClean="0"/>
              <a:t>before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lab session): 				30%</a:t>
            </a:r>
          </a:p>
          <a:p>
            <a:pPr lvl="1"/>
            <a:r>
              <a:rPr lang="en-US" sz="2000" dirty="0" smtClean="0"/>
              <a:t>Title; objectives of the experiment; date;</a:t>
            </a:r>
          </a:p>
          <a:p>
            <a:pPr lvl="1"/>
            <a:r>
              <a:rPr lang="en-US" sz="2000" dirty="0" smtClean="0"/>
              <a:t>Schematics of the 3 </a:t>
            </a:r>
            <a:r>
              <a:rPr lang="en-US" sz="2000" dirty="0" smtClean="0"/>
              <a:t>chosen </a:t>
            </a:r>
            <a:r>
              <a:rPr lang="en-US" sz="2000" dirty="0" smtClean="0"/>
              <a:t>circuits (10%)</a:t>
            </a:r>
          </a:p>
          <a:p>
            <a:pPr lvl="1"/>
            <a:r>
              <a:rPr lang="en-US" sz="2000" dirty="0" smtClean="0"/>
              <a:t>Circuit </a:t>
            </a:r>
            <a:r>
              <a:rPr lang="en-US" sz="2000" dirty="0" smtClean="0"/>
              <a:t>assembly layout drawing </a:t>
            </a:r>
            <a:r>
              <a:rPr lang="en-US" sz="2000" dirty="0" smtClean="0"/>
              <a:t>(15%)</a:t>
            </a:r>
            <a:endParaRPr lang="en-US" sz="2000" dirty="0" smtClean="0"/>
          </a:p>
          <a:p>
            <a:pPr lvl="1"/>
            <a:r>
              <a:rPr lang="en-US" sz="2000" dirty="0" smtClean="0"/>
              <a:t>Parts list </a:t>
            </a:r>
            <a:r>
              <a:rPr lang="en-US" sz="2000" dirty="0" smtClean="0"/>
              <a:t>(name, model, company, prices) (5%)</a:t>
            </a:r>
            <a:endParaRPr lang="en-US" sz="2000" dirty="0" smtClean="0"/>
          </a:p>
          <a:p>
            <a:r>
              <a:rPr lang="en-US" sz="2400" dirty="0" smtClean="0"/>
              <a:t>Circuit </a:t>
            </a:r>
            <a:r>
              <a:rPr lang="en-US" sz="2400" dirty="0"/>
              <a:t>description (how it </a:t>
            </a:r>
            <a:r>
              <a:rPr lang="en-US" sz="2400" dirty="0" smtClean="0"/>
              <a:t>works, in notebook) 	10%</a:t>
            </a:r>
            <a:endParaRPr lang="en-US" sz="2400" dirty="0"/>
          </a:p>
          <a:p>
            <a:r>
              <a:rPr lang="en-US" sz="2400" dirty="0"/>
              <a:t>Neat circuit layout on board  </a:t>
            </a:r>
            <a:r>
              <a:rPr lang="en-US" sz="2400" dirty="0" smtClean="0"/>
              <a:t>				15%</a:t>
            </a:r>
            <a:endParaRPr lang="en-US" sz="2400" dirty="0"/>
          </a:p>
          <a:p>
            <a:r>
              <a:rPr lang="en-US" sz="2400" dirty="0" smtClean="0"/>
              <a:t>Data tables in notebook  </a:t>
            </a:r>
            <a:r>
              <a:rPr lang="en-US" sz="2400" dirty="0" smtClean="0"/>
              <a:t>				10%</a:t>
            </a:r>
            <a:endParaRPr lang="en-US" sz="2400" dirty="0" smtClean="0"/>
          </a:p>
          <a:p>
            <a:r>
              <a:rPr lang="en-US" sz="2400" dirty="0" smtClean="0"/>
              <a:t>Scope </a:t>
            </a:r>
            <a:r>
              <a:rPr lang="en-US" sz="2400" dirty="0"/>
              <a:t>pictures </a:t>
            </a:r>
            <a:r>
              <a:rPr lang="en-US" sz="2400" dirty="0" smtClean="0"/>
              <a:t>(in notebook)				</a:t>
            </a:r>
            <a:r>
              <a:rPr lang="en-US" sz="2400" dirty="0" smtClean="0"/>
              <a:t>15%</a:t>
            </a:r>
            <a:endParaRPr lang="en-US" sz="2400" dirty="0" smtClean="0"/>
          </a:p>
          <a:p>
            <a:r>
              <a:rPr lang="en-US" sz="2400" dirty="0" smtClean="0"/>
              <a:t>Bench test (Q &amp; A) with the TA 		      	10%</a:t>
            </a:r>
            <a:endParaRPr lang="en-US" sz="2400" dirty="0" smtClean="0"/>
          </a:p>
          <a:p>
            <a:r>
              <a:rPr lang="en-US" sz="2400" dirty="0" smtClean="0"/>
              <a:t>Clean up the lab space 					10%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173</Words>
  <Application>Microsoft Office PowerPoint</Application>
  <PresentationFormat>On-screen Show (4:3)</PresentationFormat>
  <Paragraphs>45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 16.312 Electronics II Lab. Experiment I Two Weeks  </vt:lpstr>
      <vt:lpstr>Solderless Prototyping Board jacks for power connections </vt:lpstr>
      <vt:lpstr>Experiment 1 and 2</vt:lpstr>
      <vt:lpstr>Supplied Components</vt:lpstr>
      <vt:lpstr>Electrical Characteristics</vt:lpstr>
      <vt:lpstr>Notebooks</vt:lpstr>
      <vt:lpstr>Grading (2 weeks; Total is 20% of the final grade)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16.312 Electronics Lab. Experiments Alan Rux BL 403 &amp; 432 (978) 934-3330 Alan_rux@uml.edu</dc:title>
  <dc:creator>Alan</dc:creator>
  <cp:lastModifiedBy>xingwei</cp:lastModifiedBy>
  <cp:revision>19</cp:revision>
  <dcterms:created xsi:type="dcterms:W3CDTF">2007-12-15T22:39:57Z</dcterms:created>
  <dcterms:modified xsi:type="dcterms:W3CDTF">2010-09-08T01:43:46Z</dcterms:modified>
</cp:coreProperties>
</file>